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58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91" r:id="rId13"/>
    <p:sldId id="268" r:id="rId14"/>
    <p:sldId id="269" r:id="rId15"/>
    <p:sldId id="270" r:id="rId16"/>
    <p:sldId id="272" r:id="rId17"/>
    <p:sldId id="271" r:id="rId18"/>
    <p:sldId id="273" r:id="rId19"/>
    <p:sldId id="274" r:id="rId20"/>
    <p:sldId id="275" r:id="rId21"/>
    <p:sldId id="276" r:id="rId22"/>
    <p:sldId id="277" r:id="rId23"/>
    <p:sldId id="290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9" r:id="rId33"/>
    <p:sldId id="287" r:id="rId34"/>
    <p:sldId id="286" r:id="rId35"/>
    <p:sldId id="288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bw" frameSlides="1"/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48"/>
    <p:restoredTop sz="94064" autoAdjust="0"/>
  </p:normalViewPr>
  <p:slideViewPr>
    <p:cSldViewPr>
      <p:cViewPr>
        <p:scale>
          <a:sx n="114" d="100"/>
          <a:sy n="114" d="100"/>
        </p:scale>
        <p:origin x="43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74601-3C15-C849-934A-D3B51362CB3A}" type="datetimeFigureOut">
              <a:rPr lang="en-US" smtClean="0"/>
              <a:t>8/5/18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E5B1D-BE54-7545-ABE7-B8CCFC976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559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6CA864-7BE4-664F-B69A-F275AE58EDDE}" type="datetimeFigureOut">
              <a:rPr lang="en-US" smtClean="0"/>
              <a:t>8/5/18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D1ED8-3C9F-0749-91CF-4C82F25CE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72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D1ED8-3C9F-0749-91CF-4C82F25CEE1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58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D1ED8-3C9F-0749-91CF-4C82F25CEE1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95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D1ED8-3C9F-0749-91CF-4C82F25CEE1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16556-F221-6B4A-941B-C4D5E89A56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74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8CDB4-73E0-F449-8197-52C89BA2DC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18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DF34A-A5BC-3C4A-95B7-3236D14BB8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59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D3503-C020-CD4B-BF6D-3DAB6B076F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74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2F09D-1D5D-E640-9131-07ADF02E5D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50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2923BF-0F1B-BD4D-9C7C-B519A1AF0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70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F3FB7-4444-5641-9266-5DEED5BD2E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987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59828-B2EB-2A4C-A94D-BEA8D363E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3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3A76C-7820-154F-80CA-E04A29777C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79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906BB-6978-DD4D-8858-DAC14037CA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65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43C49-99BB-A24A-B791-488380824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81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39D57118-4C32-8A46-AAC1-B8BB302803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/>
          <a:ea typeface="+mj-ea"/>
          <a:cs typeface="Comic Sans M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Comic Sans MS"/>
          <a:ea typeface="+mn-ea"/>
          <a:cs typeface="Comic Sans M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Comic Sans MS"/>
          <a:ea typeface="+mn-ea"/>
          <a:cs typeface="Comic Sans M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Comic Sans MS"/>
          <a:ea typeface="+mn-ea"/>
          <a:cs typeface="Comic Sans M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Comic Sans MS"/>
          <a:ea typeface="+mn-ea"/>
          <a:cs typeface="Comic Sans M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omic Sans MS"/>
          <a:ea typeface="+mn-ea"/>
          <a:cs typeface="Comic Sans M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emf"/><Relationship Id="rId4" Type="http://schemas.openxmlformats.org/officeDocument/2006/relationships/image" Target="../media/image19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cornell.edu/home/kleinber/networks-book/networks-book-ch20.pdf" TargetMode="External"/><Relationship Id="rId2" Type="http://schemas.openxmlformats.org/officeDocument/2006/relationships/hyperlink" Target="http://www.mathaware.org/mam/04/essays/smallworld.html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Alice_and_Bob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9u-TITxwoM" TargetMode="External"/><Relationship Id="rId2" Type="http://schemas.openxmlformats.org/officeDocument/2006/relationships/hyperlink" Target="http://oracleofbacon.org/movielinks.php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130425"/>
            <a:ext cx="84582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/>
              <a:t>Chapter 14</a:t>
            </a:r>
            <a:br>
              <a:rPr lang="en-US" b="1" dirty="0"/>
            </a:br>
            <a:r>
              <a:rPr lang="en-US" b="1" dirty="0"/>
              <a:t>Navigating a Small World</a:t>
            </a:r>
            <a:endParaRPr lang="en-US" dirty="0">
              <a:latin typeface="Comic Sans MS" charset="0"/>
              <a:cs typeface="+mj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886200"/>
            <a:ext cx="65532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Can I really reach anyone in six steps? </a:t>
            </a:r>
          </a:p>
          <a:p>
            <a:pPr eaLnBrk="1" hangingPunct="1">
              <a:defRPr/>
            </a:pP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153400" y="5850300"/>
            <a:ext cx="990600" cy="58215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Six Steps Are Plausible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r>
              <a:rPr lang="en-US" sz="2000" b="1" dirty="0"/>
              <a:t>Existing social networks</a:t>
            </a:r>
            <a:r>
              <a:rPr lang="en-US" sz="2000" dirty="0"/>
              <a:t> exhibit small world phenomenon </a:t>
            </a:r>
          </a:p>
          <a:p>
            <a:r>
              <a:rPr lang="en-US" sz="2000" dirty="0"/>
              <a:t>How do we </a:t>
            </a:r>
            <a:r>
              <a:rPr lang="en-US" sz="2000" b="1" dirty="0">
                <a:solidFill>
                  <a:srgbClr val="FF0000"/>
                </a:solidFill>
              </a:rPr>
              <a:t>build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a network (graph) that exhibits small world? </a:t>
            </a:r>
          </a:p>
          <a:p>
            <a:pPr lvl="1"/>
            <a:r>
              <a:rPr lang="en-US" sz="1800" dirty="0"/>
              <a:t>a much harder problem</a:t>
            </a:r>
          </a:p>
          <a:p>
            <a:r>
              <a:rPr lang="en-US" sz="2000" dirty="0"/>
              <a:t>To do so, we need a way to get </a:t>
            </a:r>
            <a:r>
              <a:rPr lang="en-US" sz="2000" dirty="0">
                <a:solidFill>
                  <a:srgbClr val="0000FF"/>
                </a:solidFill>
              </a:rPr>
              <a:t>small path lengths</a:t>
            </a:r>
            <a:r>
              <a:rPr lang="en-US" sz="2000" dirty="0"/>
              <a:t> while maintaining a </a:t>
            </a:r>
            <a:r>
              <a:rPr lang="en-US" sz="2000" b="1" dirty="0">
                <a:solidFill>
                  <a:srgbClr val="0000FF"/>
                </a:solidFill>
              </a:rPr>
              <a:t>realistic</a:t>
            </a:r>
            <a:r>
              <a:rPr lang="en-US" sz="2000" dirty="0">
                <a:solidFill>
                  <a:srgbClr val="0000FF"/>
                </a:solidFill>
              </a:rPr>
              <a:t> network structure</a:t>
            </a:r>
          </a:p>
          <a:p>
            <a:pPr lvl="1"/>
            <a:r>
              <a:rPr lang="en-US" sz="1800" b="1" dirty="0">
                <a:solidFill>
                  <a:srgbClr val="0000FF"/>
                </a:solidFill>
              </a:rPr>
              <a:t>modeling</a:t>
            </a:r>
            <a:r>
              <a:rPr lang="en-US" sz="1800" dirty="0">
                <a:solidFill>
                  <a:srgbClr val="0000FF"/>
                </a:solidFill>
              </a:rPr>
              <a:t> such graph will help understand what those networks look like that give rise to small world phenomenon in the first place</a:t>
            </a:r>
          </a:p>
          <a:p>
            <a:r>
              <a:rPr lang="en-US" sz="2000" b="1" dirty="0">
                <a:solidFill>
                  <a:srgbClr val="0000FF"/>
                </a:solidFill>
              </a:rPr>
              <a:t>Metrics</a:t>
            </a:r>
            <a:r>
              <a:rPr lang="en-US" sz="2000" dirty="0"/>
              <a:t> for describing networks (graphs)</a:t>
            </a:r>
          </a:p>
          <a:p>
            <a:pPr lvl="1"/>
            <a:r>
              <a:rPr lang="en-US" sz="1800" dirty="0"/>
              <a:t>number of nodes and links, centrality measures, etc.</a:t>
            </a:r>
          </a:p>
          <a:p>
            <a:pPr lvl="1"/>
            <a:r>
              <a:rPr lang="en-US" sz="1800" b="1" dirty="0">
                <a:solidFill>
                  <a:srgbClr val="0000FF"/>
                </a:solidFill>
              </a:rPr>
              <a:t>diameter</a:t>
            </a:r>
            <a:r>
              <a:rPr lang="en-US" sz="1800" dirty="0"/>
              <a:t>: length of the </a:t>
            </a:r>
            <a:r>
              <a:rPr lang="en-US" sz="1800" b="1" dirty="0">
                <a:solidFill>
                  <a:srgbClr val="FF0000"/>
                </a:solidFill>
              </a:rPr>
              <a:t>longest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b="1" dirty="0"/>
              <a:t>shortest path</a:t>
            </a:r>
            <a:r>
              <a:rPr lang="en-US" sz="1800" dirty="0"/>
              <a:t> between any pair of nodes in network </a:t>
            </a:r>
            <a:r>
              <a:rPr lang="en-US" sz="1800" b="1" dirty="0"/>
              <a:t>→ </a:t>
            </a:r>
            <a:r>
              <a:rPr lang="en-US" sz="1800" b="1" dirty="0">
                <a:solidFill>
                  <a:srgbClr val="0000FF"/>
                </a:solidFill>
              </a:rPr>
              <a:t>“summarize” shortest paths in graph</a:t>
            </a:r>
            <a:endParaRPr lang="en-US" sz="1800" b="1" dirty="0"/>
          </a:p>
          <a:p>
            <a:r>
              <a:rPr lang="en-US" sz="2000" dirty="0"/>
              <a:t>If </a:t>
            </a:r>
            <a:r>
              <a:rPr lang="en-US" sz="2000" b="1" dirty="0"/>
              <a:t>diameter</a:t>
            </a:r>
            <a:r>
              <a:rPr lang="en-US" sz="2000" dirty="0"/>
              <a:t> is </a:t>
            </a:r>
            <a:r>
              <a:rPr lang="en-US" sz="2000" b="1" dirty="0"/>
              <a:t>small </a:t>
            </a:r>
            <a:r>
              <a:rPr lang="en-US" sz="2000" dirty="0"/>
              <a:t>with respect to the number of nodes in network, that would give us </a:t>
            </a:r>
            <a:r>
              <a:rPr lang="en-US" sz="2000" dirty="0">
                <a:solidFill>
                  <a:srgbClr val="0000FF"/>
                </a:solidFill>
              </a:rPr>
              <a:t>small path length </a:t>
            </a:r>
            <a:r>
              <a:rPr lang="en-US" sz="2000" dirty="0"/>
              <a:t>part of small world </a:t>
            </a:r>
          </a:p>
          <a:p>
            <a:r>
              <a:rPr lang="en-US" sz="2000" dirty="0"/>
              <a:t>But in small world, 6 is the </a:t>
            </a:r>
            <a:r>
              <a:rPr lang="en-US" sz="2000" b="1" dirty="0">
                <a:solidFill>
                  <a:srgbClr val="0000FF"/>
                </a:solidFill>
              </a:rPr>
              <a:t>median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of shortest paths</a:t>
            </a:r>
          </a:p>
          <a:p>
            <a:pPr lvl="1"/>
            <a:r>
              <a:rPr lang="en-US" sz="1800" dirty="0"/>
              <a:t>also, closeness centrality measures </a:t>
            </a:r>
            <a:r>
              <a:rPr lang="en-US" sz="1800" b="1" dirty="0"/>
              <a:t>average</a:t>
            </a:r>
            <a:r>
              <a:rPr lang="en-US" sz="1800" dirty="0"/>
              <a:t> shortest path length</a:t>
            </a:r>
          </a:p>
          <a:p>
            <a:endParaRPr lang="en-US" sz="2000" dirty="0"/>
          </a:p>
          <a:p>
            <a:pPr lvl="1"/>
            <a:endParaRPr lang="en-US" sz="1800" dirty="0"/>
          </a:p>
        </p:txBody>
      </p:sp>
      <p:sp>
        <p:nvSpPr>
          <p:cNvPr id="6" name="Rounded Rectangle 5"/>
          <p:cNvSpPr/>
          <p:nvPr/>
        </p:nvSpPr>
        <p:spPr>
          <a:xfrm>
            <a:off x="762000" y="1981200"/>
            <a:ext cx="7543800" cy="381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C2C9FC8-BA61-1B41-BFED-DD596A03A04F}"/>
              </a:ext>
            </a:extLst>
          </p:cNvPr>
          <p:cNvCxnSpPr/>
          <p:nvPr/>
        </p:nvCxnSpPr>
        <p:spPr>
          <a:xfrm flipV="1">
            <a:off x="2819400" y="2286000"/>
            <a:ext cx="1219200" cy="1143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154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Six Steps Are Plausible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Average</a:t>
            </a:r>
            <a:r>
              <a:rPr lang="en-US" dirty="0"/>
              <a:t> </a:t>
            </a:r>
            <a:r>
              <a:rPr lang="en-US" u="sng" dirty="0"/>
              <a:t>shortest path length</a:t>
            </a:r>
            <a:r>
              <a:rPr lang="en-US" dirty="0"/>
              <a:t> of </a:t>
            </a:r>
            <a:r>
              <a:rPr lang="en-US" b="1" dirty="0"/>
              <a:t>10</a:t>
            </a:r>
            <a:r>
              <a:rPr lang="en-US" dirty="0"/>
              <a:t> pairs of nodes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does 1.4 tell us?</a:t>
            </a:r>
          </a:p>
          <a:p>
            <a:pPr lvl="1"/>
            <a:r>
              <a:rPr lang="en-US" dirty="0"/>
              <a:t>With a judicious choice of path, one node can get to another by taking 1.4 steps </a:t>
            </a:r>
            <a:r>
              <a:rPr lang="en-US" b="1" dirty="0"/>
              <a:t>on average </a:t>
            </a:r>
            <a:r>
              <a:rPr lang="en-US" dirty="0"/>
              <a:t>given that there are only 5 nodes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964" y="2612273"/>
            <a:ext cx="3784600" cy="1664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152" y="2103438"/>
            <a:ext cx="5218176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1D3F58-72B6-E942-9F86-A6DB76CD2163}"/>
              </a:ext>
            </a:extLst>
          </p:cNvPr>
          <p:cNvSpPr txBox="1"/>
          <p:nvPr/>
        </p:nvSpPr>
        <p:spPr>
          <a:xfrm>
            <a:off x="871438" y="2408238"/>
            <a:ext cx="23262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(A,B) (A,C) (A,D) (A,E)</a:t>
            </a:r>
          </a:p>
          <a:p>
            <a:r>
              <a:rPr lang="en-US" sz="1600" dirty="0"/>
              <a:t>(B,C) (B,D) (B,E)</a:t>
            </a:r>
          </a:p>
          <a:p>
            <a:r>
              <a:rPr lang="en-US" sz="1600" dirty="0"/>
              <a:t>(C,D) (C,E)</a:t>
            </a:r>
          </a:p>
          <a:p>
            <a:r>
              <a:rPr lang="en-US" sz="1600" dirty="0"/>
              <a:t>(D,E)</a:t>
            </a:r>
          </a:p>
        </p:txBody>
      </p:sp>
    </p:spTree>
    <p:extLst>
      <p:ext uri="{BB962C8B-B14F-4D97-AF65-F5344CB8AC3E}">
        <p14:creationId xmlns:p14="http://schemas.microsoft.com/office/powerpoint/2010/main" val="170988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709D5-2FF2-C94E-B334-C38DD471F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BB1AB-3EB6-9441-BA2A-621D6CDD7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What type of network will have a relatively </a:t>
            </a:r>
            <a:r>
              <a:rPr lang="en-US" sz="2800" b="1" dirty="0"/>
              <a:t>small average shortest path length</a:t>
            </a:r>
            <a:r>
              <a:rPr lang="en-US" sz="2800" dirty="0"/>
              <a:t> even with a </a:t>
            </a:r>
            <a:r>
              <a:rPr lang="en-US" sz="2800" b="1" dirty="0"/>
              <a:t>very large number of nodes</a:t>
            </a:r>
            <a:r>
              <a:rPr lang="en-US" sz="2800" dirty="0"/>
              <a:t>? </a:t>
            </a:r>
          </a:p>
          <a:p>
            <a:pPr marL="400050" lvl="1" indent="0">
              <a:buNone/>
            </a:pPr>
            <a:endParaRPr lang="en-US" sz="2600" dirty="0"/>
          </a:p>
          <a:p>
            <a:r>
              <a:rPr lang="en-US" sz="2800" dirty="0"/>
              <a:t>Can we create such networks?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440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Graph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Think of a set of nodes that have no links yet</a:t>
            </a:r>
          </a:p>
          <a:p>
            <a:r>
              <a:rPr lang="en-US" sz="2000" dirty="0"/>
              <a:t>Then, go through </a:t>
            </a:r>
            <a:r>
              <a:rPr lang="en-US" sz="2000" b="1" dirty="0"/>
              <a:t>each pair of nodes </a:t>
            </a:r>
            <a:r>
              <a:rPr lang="en-US" sz="2000" dirty="0"/>
              <a:t>one by one, and with some </a:t>
            </a:r>
            <a:r>
              <a:rPr lang="en-US" sz="2000" b="1" dirty="0">
                <a:solidFill>
                  <a:srgbClr val="0000FF"/>
                </a:solidFill>
              </a:rPr>
              <a:t>fixed probability </a:t>
            </a:r>
            <a:r>
              <a:rPr lang="en-US" sz="2000" dirty="0"/>
              <a:t>between 0 and 1, draws a link between them [the higher the probability, the more links]</a:t>
            </a:r>
          </a:p>
          <a:p>
            <a:r>
              <a:rPr lang="en-US" sz="2000" dirty="0"/>
              <a:t>Combination of selecting 2 nodes out of 10 nodes = 45</a:t>
            </a:r>
          </a:p>
          <a:p>
            <a:r>
              <a:rPr lang="en-US" sz="2000" dirty="0"/>
              <a:t>When chance = 0.5, roughly half of pairs have links</a:t>
            </a:r>
          </a:p>
          <a:p>
            <a:r>
              <a:rPr lang="en-US" sz="2000" dirty="0">
                <a:solidFill>
                  <a:srgbClr val="0000FF"/>
                </a:solidFill>
              </a:rPr>
              <a:t>Random graphs keep [shortest path lengths] </a:t>
            </a:r>
            <a:r>
              <a:rPr lang="en-US" sz="2000" b="1" dirty="0">
                <a:solidFill>
                  <a:srgbClr val="0000FF"/>
                </a:solidFill>
              </a:rPr>
              <a:t>small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because “</a:t>
            </a:r>
            <a:r>
              <a:rPr lang="en-US" sz="2000" b="1" u="sng" dirty="0"/>
              <a:t>long range” links</a:t>
            </a:r>
            <a:r>
              <a:rPr lang="en-US" sz="2000" dirty="0"/>
              <a:t> [that connect nodes on </a:t>
            </a:r>
            <a:r>
              <a:rPr lang="en-US" sz="2000" b="1" dirty="0"/>
              <a:t>opposite ends</a:t>
            </a:r>
            <a:r>
              <a:rPr lang="en-US" sz="2000" dirty="0"/>
              <a:t> of network] are possible, and with just a few of them, </a:t>
            </a:r>
            <a:r>
              <a:rPr lang="en-US" sz="2000" b="1" dirty="0"/>
              <a:t>shortest path distances</a:t>
            </a:r>
            <a:r>
              <a:rPr lang="en-US" sz="2000" dirty="0"/>
              <a:t> can be </a:t>
            </a:r>
            <a:r>
              <a:rPr lang="en-US" sz="2000" b="1" dirty="0">
                <a:solidFill>
                  <a:srgbClr val="0000FF"/>
                </a:solidFill>
              </a:rPr>
              <a:t>lowered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substantially </a:t>
            </a:r>
            <a:endParaRPr lang="en-US" sz="2000" dirty="0">
              <a:solidFill>
                <a:srgbClr val="0000FF"/>
              </a:solidFill>
            </a:endParaRPr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1" y="4994932"/>
            <a:ext cx="5537200" cy="179004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676400" y="4343400"/>
            <a:ext cx="2362200" cy="1219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19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Graph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382000" cy="3810000"/>
          </a:xfrm>
        </p:spPr>
        <p:txBody>
          <a:bodyPr/>
          <a:lstStyle/>
          <a:p>
            <a:r>
              <a:rPr lang="en-US" sz="2000" dirty="0"/>
              <a:t>Does random graph reflect (or mimic) any </a:t>
            </a:r>
            <a:r>
              <a:rPr lang="en-US" sz="2000" b="1" dirty="0"/>
              <a:t>social relation</a:t>
            </a:r>
            <a:r>
              <a:rPr lang="en-US" sz="2000" dirty="0"/>
              <a:t>?</a:t>
            </a:r>
          </a:p>
          <a:p>
            <a:r>
              <a:rPr lang="en-US" sz="2000" dirty="0"/>
              <a:t>Formation of random graph is </a:t>
            </a:r>
            <a:r>
              <a:rPr lang="en-US" sz="2000" b="1" dirty="0"/>
              <a:t>unrealistic </a:t>
            </a:r>
          </a:p>
          <a:p>
            <a:pPr lvl="1"/>
            <a:r>
              <a:rPr lang="en-US" sz="1800" dirty="0"/>
              <a:t>like taking a bunch of people who don’t know each other, putting them in a room, and telling them to decide </a:t>
            </a:r>
            <a:r>
              <a:rPr lang="en-US" sz="1800" b="1" dirty="0"/>
              <a:t>randomly</a:t>
            </a:r>
            <a:r>
              <a:rPr lang="en-US" sz="1800" dirty="0"/>
              <a:t> whether or not to become friends </a:t>
            </a:r>
          </a:p>
          <a:p>
            <a:pPr lvl="1"/>
            <a:r>
              <a:rPr lang="en-US" sz="1800" dirty="0"/>
              <a:t>probably not going to happen, and definitely not a natural way of forming connections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r>
              <a:rPr lang="en-US" sz="2000" dirty="0"/>
              <a:t>What kinds of relationship do most </a:t>
            </a:r>
            <a:r>
              <a:rPr lang="en-US" sz="2000" b="1" dirty="0"/>
              <a:t>people</a:t>
            </a:r>
            <a:r>
              <a:rPr lang="en-US" sz="2000" dirty="0"/>
              <a:t> have?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793" y="3581400"/>
            <a:ext cx="4773846" cy="1543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5536581"/>
            <a:ext cx="1354667" cy="121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8793" y="5503127"/>
            <a:ext cx="3151939" cy="132346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404732" y="4202494"/>
            <a:ext cx="1045162" cy="213360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5821063" y="5434362"/>
            <a:ext cx="914400" cy="8329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610344" y="4324290"/>
            <a:ext cx="826205" cy="1212291"/>
            <a:chOff x="6610344" y="4324290"/>
            <a:chExt cx="826205" cy="1212291"/>
          </a:xfrm>
        </p:grpSpPr>
        <p:cxnSp>
          <p:nvCxnSpPr>
            <p:cNvPr id="11" name="Straight Arrow Connector 10"/>
            <p:cNvCxnSpPr/>
            <p:nvPr/>
          </p:nvCxnSpPr>
          <p:spPr>
            <a:xfrm flipV="1">
              <a:off x="6610344" y="4724400"/>
              <a:ext cx="463572" cy="812181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887844" y="4324290"/>
              <a:ext cx="548705" cy="400110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</a:rPr>
                <a:t>??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8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Triangles of Friends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r>
              <a:rPr lang="en-US" sz="2000" dirty="0"/>
              <a:t>In addition to small average distances, a </a:t>
            </a:r>
            <a:r>
              <a:rPr lang="en-US" sz="2000" b="1" dirty="0">
                <a:solidFill>
                  <a:srgbClr val="0000FF"/>
                </a:solidFill>
              </a:rPr>
              <a:t>“model” social network</a:t>
            </a:r>
            <a:r>
              <a:rPr lang="en-US" sz="2000" dirty="0"/>
              <a:t> needs to have some </a:t>
            </a:r>
            <a:r>
              <a:rPr lang="en-US" sz="2000" b="1" dirty="0"/>
              <a:t>tendency</a:t>
            </a:r>
            <a:r>
              <a:rPr lang="en-US" sz="2000" dirty="0"/>
              <a:t> for </a:t>
            </a:r>
            <a:r>
              <a:rPr lang="en-US" sz="2000" b="1" dirty="0"/>
              <a:t>friends of friends </a:t>
            </a:r>
            <a:r>
              <a:rPr lang="en-US" sz="2000" dirty="0">
                <a:solidFill>
                  <a:srgbClr val="0000FF"/>
                </a:solidFill>
              </a:rPr>
              <a:t>to be friends with one another (i.e., </a:t>
            </a:r>
            <a:r>
              <a:rPr lang="en-US" sz="2000" b="1" dirty="0">
                <a:solidFill>
                  <a:srgbClr val="0000FF"/>
                </a:solidFill>
              </a:rPr>
              <a:t>birds of a feather flock together</a:t>
            </a:r>
            <a:r>
              <a:rPr lang="en-US" sz="2000" dirty="0">
                <a:solidFill>
                  <a:srgbClr val="0000FF"/>
                </a:solidFill>
              </a:rPr>
              <a:t>)</a:t>
            </a:r>
          </a:p>
          <a:p>
            <a:pPr lvl="1"/>
            <a:r>
              <a:rPr lang="en-US" sz="1800" dirty="0"/>
              <a:t>it’s an important characteristic of social networks , but random graphs do </a:t>
            </a:r>
            <a:r>
              <a:rPr lang="en-US" sz="1800" b="1" dirty="0"/>
              <a:t>not</a:t>
            </a:r>
            <a:r>
              <a:rPr lang="en-US" sz="1800" dirty="0"/>
              <a:t> provide it</a:t>
            </a:r>
          </a:p>
          <a:p>
            <a:r>
              <a:rPr lang="en-US" sz="2000" dirty="0"/>
              <a:t>How to measure such property?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Clustering coefficient</a:t>
            </a:r>
            <a:r>
              <a:rPr lang="en-US" sz="2000" b="1" dirty="0"/>
              <a:t>: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a measure of how many triad closures in graph, relative to total number of </a:t>
            </a:r>
            <a:r>
              <a:rPr lang="en-US" sz="2000" b="1" dirty="0">
                <a:solidFill>
                  <a:srgbClr val="0000FF"/>
                </a:solidFill>
              </a:rPr>
              <a:t>connected triples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[that may or may not have the last link completing the triangle] </a:t>
            </a:r>
          </a:p>
          <a:p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4722018"/>
            <a:ext cx="2133600" cy="20669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4785985"/>
            <a:ext cx="67600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ABC is a </a:t>
            </a:r>
            <a:r>
              <a:rPr lang="en-US" sz="2000" b="1" dirty="0"/>
              <a:t>triad closure </a:t>
            </a:r>
            <a:r>
              <a:rPr lang="en-US" sz="2000" dirty="0"/>
              <a:t>[there are 3 links between these nodes], but BCD is not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Each triad closure has 3 </a:t>
            </a:r>
            <a:r>
              <a:rPr lang="en-US" sz="2000" b="1" dirty="0">
                <a:solidFill>
                  <a:srgbClr val="FF0000"/>
                </a:solidFill>
              </a:rPr>
              <a:t>connected triples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b="1" dirty="0">
                <a:solidFill>
                  <a:srgbClr val="0000FF"/>
                </a:solidFill>
              </a:rPr>
              <a:t>Connected triples</a:t>
            </a:r>
            <a:r>
              <a:rPr lang="en-US" sz="2000" dirty="0"/>
              <a:t>: (A,</a:t>
            </a:r>
            <a:r>
              <a:rPr lang="en-US" sz="2000" b="1" dirty="0">
                <a:solidFill>
                  <a:srgbClr val="0000FF"/>
                </a:solidFill>
              </a:rPr>
              <a:t>B</a:t>
            </a:r>
            <a:r>
              <a:rPr lang="en-US" sz="2000" dirty="0"/>
              <a:t>,C), (C,</a:t>
            </a:r>
            <a:r>
              <a:rPr lang="en-US" sz="2000" b="1" dirty="0">
                <a:solidFill>
                  <a:srgbClr val="0000FF"/>
                </a:solidFill>
              </a:rPr>
              <a:t>A</a:t>
            </a:r>
            <a:r>
              <a:rPr lang="en-US" sz="2000" dirty="0"/>
              <a:t>,B), (B,</a:t>
            </a:r>
            <a:r>
              <a:rPr lang="en-US" sz="2000" b="1" dirty="0">
                <a:solidFill>
                  <a:srgbClr val="0000FF"/>
                </a:solidFill>
              </a:rPr>
              <a:t>C</a:t>
            </a:r>
            <a:r>
              <a:rPr lang="en-US" sz="2000" dirty="0"/>
              <a:t>,A), (B,</a:t>
            </a:r>
            <a:r>
              <a:rPr lang="en-US" sz="2000" b="1" dirty="0">
                <a:solidFill>
                  <a:srgbClr val="0000FF"/>
                </a:solidFill>
              </a:rPr>
              <a:t>C</a:t>
            </a:r>
            <a:r>
              <a:rPr lang="en-US" sz="2000" dirty="0"/>
              <a:t>,D) , (A,</a:t>
            </a:r>
            <a:r>
              <a:rPr lang="en-US" sz="2000" b="1" dirty="0">
                <a:solidFill>
                  <a:srgbClr val="0000FF"/>
                </a:solidFill>
              </a:rPr>
              <a:t>C</a:t>
            </a:r>
            <a:r>
              <a:rPr lang="en-US" sz="2000" dirty="0"/>
              <a:t>,D)</a:t>
            </a:r>
          </a:p>
          <a:p>
            <a:pPr marL="285750" indent="-285750">
              <a:buFont typeface="Arial" charset="0"/>
              <a:buChar char="•"/>
            </a:pP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86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2819400"/>
            <a:ext cx="1458686" cy="1312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82000" cy="1143000"/>
          </a:xfrm>
        </p:spPr>
        <p:txBody>
          <a:bodyPr/>
          <a:lstStyle/>
          <a:p>
            <a:r>
              <a:rPr lang="en-US"/>
              <a:t>Triad Closure &amp; Connected Triples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Social networks are filled with </a:t>
            </a:r>
            <a:r>
              <a:rPr lang="en-US" sz="2000" b="1" dirty="0"/>
              <a:t>triangles</a:t>
            </a:r>
            <a:r>
              <a:rPr lang="en-US" sz="2000" dirty="0"/>
              <a:t> or </a:t>
            </a:r>
            <a:r>
              <a:rPr lang="en-US" sz="2000" b="1" dirty="0"/>
              <a:t>triad closures </a:t>
            </a:r>
            <a:r>
              <a:rPr lang="en-US" sz="2000" dirty="0"/>
              <a:t>of relationships</a:t>
            </a:r>
          </a:p>
          <a:p>
            <a:pPr lvl="1">
              <a:buFont typeface="Arial" charset="0"/>
              <a:buChar char="•"/>
            </a:pPr>
            <a:r>
              <a:rPr lang="en-US" sz="1800" dirty="0"/>
              <a:t>if Anna and Ben both know Charlie, it’s more likely that Anna and Ben also know each other.  If they do, it is a </a:t>
            </a:r>
            <a:r>
              <a:rPr lang="en-US" sz="1800" b="1" dirty="0">
                <a:solidFill>
                  <a:srgbClr val="0000FF"/>
                </a:solidFill>
              </a:rPr>
              <a:t>triad closure </a:t>
            </a:r>
            <a:endParaRPr lang="en-US" sz="2000" b="1" dirty="0">
              <a:solidFill>
                <a:srgbClr val="0000FF"/>
              </a:solidFill>
            </a:endParaRPr>
          </a:p>
          <a:p>
            <a:endParaRPr lang="en-US" sz="2000" dirty="0"/>
          </a:p>
          <a:p>
            <a:pPr lvl="1"/>
            <a:endParaRPr lang="en-US" sz="1800" dirty="0"/>
          </a:p>
          <a:p>
            <a:endParaRPr lang="en-US" sz="2000" dirty="0"/>
          </a:p>
          <a:p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749403"/>
            <a:ext cx="5649546" cy="19383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8086" y="2874207"/>
            <a:ext cx="676002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Each </a:t>
            </a:r>
            <a:r>
              <a:rPr lang="en-US" sz="2000" b="1" dirty="0"/>
              <a:t>triad closure </a:t>
            </a:r>
            <a:r>
              <a:rPr lang="en-US" sz="2000" dirty="0"/>
              <a:t>has </a:t>
            </a:r>
            <a:r>
              <a:rPr lang="en-US" sz="2000" b="1" dirty="0"/>
              <a:t>3</a:t>
            </a:r>
            <a:r>
              <a:rPr lang="en-US" sz="2000" dirty="0"/>
              <a:t> </a:t>
            </a:r>
            <a:r>
              <a:rPr lang="en-US" sz="2000" b="1" dirty="0"/>
              <a:t>connected triples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/>
              <a:t>by removing any of the 3 links (A,C), (B,C), and (A,B) one at a time, obtain a </a:t>
            </a:r>
            <a:r>
              <a:rPr lang="en-US" sz="2000" b="1" dirty="0">
                <a:solidFill>
                  <a:srgbClr val="0000FF"/>
                </a:solidFill>
              </a:rPr>
              <a:t>unique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connected triple</a:t>
            </a:r>
            <a:r>
              <a:rPr lang="en-US" sz="2000" b="1" dirty="0"/>
              <a:t> </a:t>
            </a:r>
            <a:r>
              <a:rPr lang="en-US" sz="2000" dirty="0"/>
              <a:t>[(A,</a:t>
            </a:r>
            <a:r>
              <a:rPr lang="en-US" sz="2000" b="1" dirty="0">
                <a:solidFill>
                  <a:srgbClr val="C00000"/>
                </a:solidFill>
              </a:rPr>
              <a:t>B</a:t>
            </a:r>
            <a:r>
              <a:rPr lang="en-US" sz="2000" dirty="0"/>
              <a:t>,C) = (C,</a:t>
            </a:r>
            <a:r>
              <a:rPr lang="en-US" sz="2000" b="1" dirty="0">
                <a:solidFill>
                  <a:srgbClr val="C00000"/>
                </a:solidFill>
              </a:rPr>
              <a:t>B</a:t>
            </a:r>
            <a:r>
              <a:rPr lang="en-US" sz="2000" dirty="0"/>
              <a:t>,A), (B,</a:t>
            </a:r>
            <a:r>
              <a:rPr lang="en-US" sz="2000" b="1" dirty="0">
                <a:solidFill>
                  <a:srgbClr val="FFC000"/>
                </a:solidFill>
              </a:rPr>
              <a:t>A</a:t>
            </a:r>
            <a:r>
              <a:rPr lang="en-US" sz="2000" dirty="0"/>
              <a:t>,C) = (C,</a:t>
            </a:r>
            <a:r>
              <a:rPr lang="en-US" sz="2000" b="1" dirty="0">
                <a:solidFill>
                  <a:srgbClr val="FFC000"/>
                </a:solidFill>
              </a:rPr>
              <a:t>A</a:t>
            </a:r>
            <a:r>
              <a:rPr lang="en-US" sz="2000" dirty="0"/>
              <a:t>,B), (B,</a:t>
            </a:r>
            <a:r>
              <a:rPr lang="en-US" sz="2000" b="1" dirty="0">
                <a:solidFill>
                  <a:srgbClr val="0070C0"/>
                </a:solidFill>
              </a:rPr>
              <a:t>C</a:t>
            </a:r>
            <a:r>
              <a:rPr lang="en-US" sz="2000" dirty="0"/>
              <a:t>,A) = (A,</a:t>
            </a:r>
            <a:r>
              <a:rPr lang="en-US" sz="2000" b="1" dirty="0">
                <a:solidFill>
                  <a:srgbClr val="0070C0"/>
                </a:solidFill>
              </a:rPr>
              <a:t>C</a:t>
            </a:r>
            <a:r>
              <a:rPr lang="en-US" sz="2000" dirty="0"/>
              <a:t>,B)]</a:t>
            </a:r>
          </a:p>
          <a:p>
            <a:pPr marL="742950" lvl="1" indent="-285750">
              <a:buFont typeface="Arial" charset="0"/>
              <a:buChar char="•"/>
            </a:pP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37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Triangles of Friends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1220" y="2093514"/>
            <a:ext cx="2237659" cy="2167733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6858000" cy="4525963"/>
          </a:xfrm>
        </p:spPr>
        <p:txBody>
          <a:bodyPr/>
          <a:lstStyle/>
          <a:p>
            <a:r>
              <a:rPr lang="en-US" sz="2000" dirty="0"/>
              <a:t>A graph’s </a:t>
            </a:r>
            <a:r>
              <a:rPr lang="en-US" sz="2000" b="1" dirty="0"/>
              <a:t>triad closures</a:t>
            </a:r>
            <a:r>
              <a:rPr lang="en-US" sz="2000" dirty="0"/>
              <a:t> indicate the overlap in </a:t>
            </a:r>
            <a:r>
              <a:rPr lang="en-US" sz="2000" b="1" dirty="0"/>
              <a:t>who knows whom</a:t>
            </a:r>
          </a:p>
          <a:p>
            <a:r>
              <a:rPr lang="en-US" sz="2000" dirty="0"/>
              <a:t>The more triad closures the graph has, the </a:t>
            </a:r>
            <a:r>
              <a:rPr lang="en-US" sz="2000" b="1" dirty="0">
                <a:solidFill>
                  <a:srgbClr val="0000FF"/>
                </a:solidFill>
              </a:rPr>
              <a:t>more clustering</a:t>
            </a:r>
            <a:r>
              <a:rPr lang="en-US" sz="2000" dirty="0"/>
              <a:t> there is </a:t>
            </a:r>
          </a:p>
          <a:p>
            <a:endParaRPr lang="en-US" sz="2000" dirty="0"/>
          </a:p>
          <a:p>
            <a:r>
              <a:rPr lang="en-US" sz="2000" b="1" dirty="0">
                <a:solidFill>
                  <a:srgbClr val="0000FF"/>
                </a:solidFill>
              </a:rPr>
              <a:t>Clustering coefficient = </a:t>
            </a:r>
          </a:p>
          <a:p>
            <a:endParaRPr lang="en-US" sz="2000" dirty="0"/>
          </a:p>
          <a:p>
            <a:r>
              <a:rPr lang="en-US" sz="2000" dirty="0"/>
              <a:t>Each triad closure has 3 connected triples </a:t>
            </a:r>
          </a:p>
          <a:p>
            <a:r>
              <a:rPr lang="en-US" sz="2000" dirty="0"/>
              <a:t>0 &lt;= clustering coefficient &lt;= 1 (complete clustering)</a:t>
            </a:r>
          </a:p>
          <a:p>
            <a:r>
              <a:rPr lang="en-US" sz="2000" dirty="0"/>
              <a:t>Clustering coefficient = 3*1/5 = </a:t>
            </a:r>
            <a:r>
              <a:rPr lang="en-US" sz="2000" b="1" dirty="0"/>
              <a:t>60% clustering</a:t>
            </a:r>
          </a:p>
          <a:p>
            <a:endParaRPr lang="en-US" sz="2000" dirty="0"/>
          </a:p>
          <a:p>
            <a:r>
              <a:rPr lang="en-US" sz="2000" dirty="0"/>
              <a:t>If there were a link between B and D, clustering coefficient becomes …….</a:t>
            </a:r>
          </a:p>
          <a:p>
            <a:pPr lvl="1"/>
            <a:r>
              <a:rPr lang="en-US" sz="1800" dirty="0"/>
              <a:t>3x2/(2*3+2) = 6/8 = 75%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3177381"/>
            <a:ext cx="2268416" cy="6858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010400" y="4866011"/>
            <a:ext cx="1998479" cy="1936028"/>
            <a:chOff x="7010400" y="4866011"/>
            <a:chExt cx="1998479" cy="193602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10400" y="4866011"/>
              <a:ext cx="1998479" cy="1936028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>
            <a:xfrm>
              <a:off x="7514339" y="6553200"/>
              <a:ext cx="990600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6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/>
              <a:t>Triangles of Friends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78429"/>
            <a:ext cx="5029200" cy="5127171"/>
          </a:xfrm>
        </p:spPr>
        <p:txBody>
          <a:bodyPr/>
          <a:lstStyle/>
          <a:p>
            <a:r>
              <a:rPr lang="en-US" sz="2000" dirty="0"/>
              <a:t># of triad closures </a:t>
            </a:r>
          </a:p>
          <a:p>
            <a:pPr lvl="1"/>
            <a:r>
              <a:rPr lang="en-US" sz="1800" dirty="0"/>
              <a:t>2 [ABC and CDE]</a:t>
            </a:r>
          </a:p>
          <a:p>
            <a:r>
              <a:rPr lang="en-US" sz="1800" dirty="0"/>
              <a:t># of connected triples</a:t>
            </a:r>
          </a:p>
          <a:p>
            <a:pPr lvl="1"/>
            <a:r>
              <a:rPr lang="en-US" sz="1800" dirty="0"/>
              <a:t>each triangle already has 3</a:t>
            </a:r>
          </a:p>
          <a:p>
            <a:pPr lvl="1"/>
            <a:r>
              <a:rPr lang="en-US" sz="1800" dirty="0"/>
              <a:t>plus (A,C,D), (A,C,E), (B,C,E), (B,C,D) not in triad closures [social connections that are not triangles]</a:t>
            </a:r>
          </a:p>
          <a:p>
            <a:r>
              <a:rPr lang="en-US" sz="2000" dirty="0">
                <a:solidFill>
                  <a:srgbClr val="0000FF"/>
                </a:solidFill>
              </a:rPr>
              <a:t>Clustering coefficient = 3x2/(2x3+4) = 6/10 = 0.6</a:t>
            </a:r>
          </a:p>
          <a:p>
            <a:r>
              <a:rPr lang="en-US" sz="2000" b="1" dirty="0"/>
              <a:t>Random</a:t>
            </a:r>
            <a:r>
              <a:rPr lang="en-US" sz="2000" dirty="0"/>
              <a:t> graphs tend to have </a:t>
            </a:r>
            <a:r>
              <a:rPr lang="en-US" sz="2000" b="1" dirty="0">
                <a:solidFill>
                  <a:srgbClr val="0000FF"/>
                </a:solidFill>
              </a:rPr>
              <a:t>small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b="1" dirty="0"/>
              <a:t>clustering coefficients</a:t>
            </a:r>
            <a:r>
              <a:rPr lang="en-US" sz="2000" dirty="0"/>
              <a:t>, which is why they </a:t>
            </a:r>
            <a:r>
              <a:rPr lang="en-US" sz="2000" b="1" dirty="0">
                <a:solidFill>
                  <a:srgbClr val="0000FF"/>
                </a:solidFill>
              </a:rPr>
              <a:t>cannot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explain six degrees of separation </a:t>
            </a:r>
          </a:p>
          <a:p>
            <a:r>
              <a:rPr lang="en-US" sz="2000" dirty="0"/>
              <a:t>How small?</a:t>
            </a:r>
          </a:p>
          <a:p>
            <a:r>
              <a:rPr lang="en-US" sz="2000" b="1" dirty="0"/>
              <a:t>~ </a:t>
            </a:r>
            <a:r>
              <a:rPr lang="en-US" sz="2000" dirty="0"/>
              <a:t>average node degree / # of nodes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578429"/>
            <a:ext cx="3784600" cy="1664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486" y="3403532"/>
            <a:ext cx="3795487" cy="17252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0200" y="5656483"/>
            <a:ext cx="386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If FB were a random graph,  clustering coefficient = </a:t>
            </a:r>
          </a:p>
          <a:p>
            <a:r>
              <a:rPr lang="en-US" sz="2000" dirty="0"/>
              <a:t>350/1.65 billion </a:t>
            </a:r>
          </a:p>
        </p:txBody>
      </p:sp>
    </p:spTree>
    <p:extLst>
      <p:ext uri="{BB962C8B-B14F-4D97-AF65-F5344CB8AC3E}">
        <p14:creationId xmlns:p14="http://schemas.microsoft.com/office/powerpoint/2010/main" val="116998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 Ring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graph model that can explain small world should have </a:t>
            </a:r>
            <a:r>
              <a:rPr lang="en-US" b="1" dirty="0"/>
              <a:t>two main properties </a:t>
            </a:r>
          </a:p>
          <a:p>
            <a:pPr lvl="1"/>
            <a:r>
              <a:rPr lang="en-US" sz="2000" dirty="0"/>
              <a:t>small average shortest path length</a:t>
            </a:r>
          </a:p>
          <a:p>
            <a:pPr lvl="1"/>
            <a:r>
              <a:rPr lang="en-US" sz="2000" b="1" dirty="0">
                <a:solidFill>
                  <a:srgbClr val="0000FF"/>
                </a:solidFill>
              </a:rPr>
              <a:t>large clustering coefficient </a:t>
            </a:r>
          </a:p>
          <a:p>
            <a:r>
              <a:rPr lang="en-US" dirty="0"/>
              <a:t>From random graph to </a:t>
            </a:r>
            <a:r>
              <a:rPr lang="en-US" b="1" dirty="0"/>
              <a:t>regular graph</a:t>
            </a:r>
          </a:p>
          <a:p>
            <a:r>
              <a:rPr lang="en-US" b="1" dirty="0"/>
              <a:t>Regular </a:t>
            </a:r>
            <a:r>
              <a:rPr lang="en-US" b="1" dirty="0">
                <a:solidFill>
                  <a:srgbClr val="0000FF"/>
                </a:solidFill>
              </a:rPr>
              <a:t>ring</a:t>
            </a:r>
            <a:r>
              <a:rPr lang="en-US" b="1" dirty="0"/>
              <a:t> graph </a:t>
            </a:r>
            <a:r>
              <a:rPr lang="en-US" dirty="0"/>
              <a:t>determined by</a:t>
            </a:r>
          </a:p>
          <a:p>
            <a:pPr lvl="1"/>
            <a:r>
              <a:rPr lang="en-US" sz="2000" dirty="0"/>
              <a:t># nodes on the ring</a:t>
            </a:r>
          </a:p>
          <a:p>
            <a:pPr lvl="1"/>
            <a:r>
              <a:rPr lang="en-US" sz="2000" dirty="0"/>
              <a:t># links each node has</a:t>
            </a:r>
          </a:p>
          <a:p>
            <a:r>
              <a:rPr lang="en-US" dirty="0"/>
              <a:t>Clustering coefficient</a:t>
            </a:r>
          </a:p>
          <a:p>
            <a:pPr lvl="1"/>
            <a:r>
              <a:rPr lang="en-US" sz="2000" dirty="0"/>
              <a:t>2 links per node</a:t>
            </a:r>
          </a:p>
          <a:p>
            <a:pPr lvl="2"/>
            <a:r>
              <a:rPr lang="en-US" sz="1800" dirty="0"/>
              <a:t>no triangles so 0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3429000"/>
            <a:ext cx="2667000" cy="31894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1D47B3-4AAC-1147-BB80-50D581D85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784" y="5440363"/>
            <a:ext cx="2268416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Internet and social networks it facilitates are </a:t>
            </a:r>
            <a:r>
              <a:rPr lang="en-US" sz="2000" b="1" dirty="0"/>
              <a:t>huge</a:t>
            </a:r>
            <a:r>
              <a:rPr lang="en-US" sz="2000" dirty="0"/>
              <a:t>, but each of us only directly connected to a tiny sliver of it </a:t>
            </a:r>
          </a:p>
          <a:p>
            <a:r>
              <a:rPr lang="en-US" sz="2000" dirty="0"/>
              <a:t>E.g., average Facebook user was “friends” with about </a:t>
            </a:r>
            <a:r>
              <a:rPr lang="en-US" sz="2000" b="1" dirty="0"/>
              <a:t>350</a:t>
            </a:r>
            <a:r>
              <a:rPr lang="en-US" sz="2000" dirty="0"/>
              <a:t> of </a:t>
            </a:r>
            <a:r>
              <a:rPr lang="en-US" sz="2000" b="1" dirty="0"/>
              <a:t>1.65 billion </a:t>
            </a:r>
            <a:r>
              <a:rPr lang="en-US" sz="2000" dirty="0"/>
              <a:t>people on the site in 2015 </a:t>
            </a:r>
          </a:p>
          <a:p>
            <a:r>
              <a:rPr lang="en-US" sz="2000" dirty="0"/>
              <a:t>Yet somehow, strangers tend to be connected through surprisingly </a:t>
            </a:r>
            <a:r>
              <a:rPr lang="en-US" sz="2000" b="1" dirty="0"/>
              <a:t>short paths </a:t>
            </a:r>
          </a:p>
          <a:p>
            <a:pPr lvl="1"/>
            <a:r>
              <a:rPr lang="en-US" sz="1800" dirty="0"/>
              <a:t>average </a:t>
            </a:r>
            <a:r>
              <a:rPr lang="en-US" sz="1800" b="1" dirty="0"/>
              <a:t>degree of separation</a:t>
            </a:r>
            <a:r>
              <a:rPr lang="en-US" sz="1800" dirty="0"/>
              <a:t> between two people on Facebook being </a:t>
            </a:r>
            <a:r>
              <a:rPr lang="en-US" sz="1800" b="1" dirty="0"/>
              <a:t>less than four</a:t>
            </a:r>
            <a:r>
              <a:rPr lang="en-US" sz="1800" dirty="0"/>
              <a:t> </a:t>
            </a:r>
            <a:r>
              <a:rPr lang="en-US" sz="1800" b="1" dirty="0"/>
              <a:t>hops </a:t>
            </a:r>
          </a:p>
          <a:p>
            <a:r>
              <a:rPr lang="en-US" sz="2000" dirty="0"/>
              <a:t>How is it that such short paths can exist naturally end-to-end between people on opposite ends of network?</a:t>
            </a:r>
          </a:p>
          <a:p>
            <a:r>
              <a:rPr lang="en-US" sz="2000" dirty="0"/>
              <a:t>It depends on two things</a:t>
            </a:r>
          </a:p>
          <a:p>
            <a:pPr lvl="1"/>
            <a:r>
              <a:rPr lang="en-US" sz="1800" dirty="0"/>
              <a:t>the ways social networks are </a:t>
            </a:r>
            <a:r>
              <a:rPr lang="en-US" sz="1800" b="1" dirty="0">
                <a:solidFill>
                  <a:srgbClr val="0000FF"/>
                </a:solidFill>
              </a:rPr>
              <a:t>structured</a:t>
            </a:r>
          </a:p>
          <a:p>
            <a:pPr lvl="1"/>
            <a:r>
              <a:rPr lang="en-US" sz="1800" dirty="0"/>
              <a:t>the ways people </a:t>
            </a:r>
            <a:r>
              <a:rPr lang="en-US" sz="1800" b="1" dirty="0">
                <a:solidFill>
                  <a:srgbClr val="0000FF"/>
                </a:solidFill>
              </a:rPr>
              <a:t>search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/>
              <a:t>for short distances </a:t>
            </a:r>
          </a:p>
          <a:p>
            <a:pPr lvl="1"/>
            <a:endParaRPr lang="en-US" sz="1800" dirty="0"/>
          </a:p>
          <a:p>
            <a:endParaRPr lang="en-US" sz="2000" dirty="0"/>
          </a:p>
          <a:p>
            <a:pPr lvl="1"/>
            <a:endParaRPr lang="en-US" sz="1800" dirty="0"/>
          </a:p>
          <a:p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53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 Ring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4953000" cy="4525963"/>
          </a:xfrm>
        </p:spPr>
        <p:txBody>
          <a:bodyPr/>
          <a:lstStyle/>
          <a:p>
            <a:r>
              <a:rPr lang="en-US" sz="2000" dirty="0"/>
              <a:t>4 links per node</a:t>
            </a:r>
          </a:p>
          <a:p>
            <a:pPr lvl="1"/>
            <a:r>
              <a:rPr lang="en-US" sz="1800" dirty="0"/>
              <a:t>1 </a:t>
            </a:r>
            <a:r>
              <a:rPr lang="en-US" sz="1800" b="1" dirty="0"/>
              <a:t>triad closure </a:t>
            </a:r>
            <a:r>
              <a:rPr lang="en-US" sz="1800" dirty="0"/>
              <a:t>centered at each node; e.g., triangle BCD centered on C</a:t>
            </a:r>
          </a:p>
          <a:p>
            <a:pPr lvl="1"/>
            <a:r>
              <a:rPr lang="en-US" sz="1800" dirty="0"/>
              <a:t>each node has 3 </a:t>
            </a:r>
            <a:r>
              <a:rPr lang="en-US" sz="1800" b="1" dirty="0">
                <a:solidFill>
                  <a:srgbClr val="0000FF"/>
                </a:solidFill>
              </a:rPr>
              <a:t>additional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b="1" dirty="0"/>
              <a:t>connected triples</a:t>
            </a:r>
            <a:r>
              <a:rPr lang="en-US" sz="1800" dirty="0"/>
              <a:t> centered on it; e.g., for node C, (A,C,E), (B,C,E), and (A,C,D)</a:t>
            </a:r>
          </a:p>
          <a:p>
            <a:pPr lvl="1"/>
            <a:r>
              <a:rPr lang="en-US" sz="1800" dirty="0"/>
              <a:t>in summary, 1 triad closure and 6 connected triples per node</a:t>
            </a:r>
          </a:p>
          <a:p>
            <a:pPr lvl="1"/>
            <a:r>
              <a:rPr lang="en-US" sz="1800" dirty="0"/>
              <a:t>For 8 nodes, 8 triad closures and 6x8=48 connected triples</a:t>
            </a:r>
          </a:p>
          <a:p>
            <a:pPr lvl="1"/>
            <a:r>
              <a:rPr lang="en-US" sz="1800" dirty="0"/>
              <a:t>clustering coefficient = 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For 6-node and 100-node regular ring graphs with </a:t>
            </a:r>
            <a:r>
              <a:rPr lang="en-US" sz="1800" b="1" dirty="0">
                <a:solidFill>
                  <a:srgbClr val="0000FF"/>
                </a:solidFill>
              </a:rPr>
              <a:t>4 links per node</a:t>
            </a:r>
          </a:p>
          <a:p>
            <a:pPr lvl="2"/>
            <a:r>
              <a:rPr lang="en-US" sz="1600" dirty="0"/>
              <a:t>clustering coefficient remains the same</a:t>
            </a:r>
          </a:p>
          <a:p>
            <a:pPr lvl="1"/>
            <a:endParaRPr lang="en-US" sz="1800" dirty="0"/>
          </a:p>
          <a:p>
            <a:pPr lvl="2"/>
            <a:endParaRPr lang="en-US" sz="16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3214" y="3428999"/>
            <a:ext cx="3517858" cy="34168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842" y="1519299"/>
            <a:ext cx="1730601" cy="18879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592" y="4648200"/>
            <a:ext cx="1735015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3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 Ring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4495800"/>
            <a:ext cx="8305800" cy="1290186"/>
          </a:xfrm>
        </p:spPr>
        <p:txBody>
          <a:bodyPr/>
          <a:lstStyle/>
          <a:p>
            <a:r>
              <a:rPr lang="en-US" sz="2000" dirty="0"/>
              <a:t>Unlike random graph, clustering coefficient of regular ring graph is high, which is </a:t>
            </a:r>
            <a:r>
              <a:rPr lang="en-US" sz="2000" b="1" dirty="0">
                <a:solidFill>
                  <a:srgbClr val="0000FF"/>
                </a:solidFill>
              </a:rPr>
              <a:t>realistic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for social networks </a:t>
            </a:r>
          </a:p>
          <a:p>
            <a:r>
              <a:rPr lang="en-US" sz="2000" dirty="0"/>
              <a:t>However, because each node is only connected to its closest neighbors, only </a:t>
            </a:r>
            <a:r>
              <a:rPr lang="en-US" sz="2000" b="1" dirty="0"/>
              <a:t>short-range</a:t>
            </a:r>
            <a:r>
              <a:rPr lang="en-US" sz="2000" dirty="0"/>
              <a:t> connections exist </a:t>
            </a:r>
            <a:r>
              <a:rPr lang="en-US" sz="2000" b="1" dirty="0"/>
              <a:t>→</a:t>
            </a:r>
            <a:r>
              <a:rPr lang="en-US" sz="2000" dirty="0"/>
              <a:t> makes regular graph to have a </a:t>
            </a:r>
            <a:r>
              <a:rPr lang="en-US" sz="2000" b="1" dirty="0">
                <a:solidFill>
                  <a:srgbClr val="0000FF"/>
                </a:solidFill>
              </a:rPr>
              <a:t>large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b="1" dirty="0"/>
              <a:t>average</a:t>
            </a:r>
            <a:r>
              <a:rPr lang="en-US" sz="2000" dirty="0"/>
              <a:t> </a:t>
            </a:r>
            <a:r>
              <a:rPr lang="en-US" sz="2000" b="1" dirty="0"/>
              <a:t>shortest path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0000FF"/>
                </a:solidFill>
              </a:rPr>
              <a:t>length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[</a:t>
            </a:r>
            <a:r>
              <a:rPr lang="en-US" sz="2000" b="1" dirty="0">
                <a:solidFill>
                  <a:srgbClr val="0000FF"/>
                </a:solidFill>
              </a:rPr>
              <a:t>several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short links have to be traversed to reach nodes on the other end of network]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86" y="1772716"/>
            <a:ext cx="5403850" cy="27121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1940449"/>
            <a:ext cx="2590800" cy="25532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1200" y="1676400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max at 75%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42571" y="3062179"/>
            <a:ext cx="13548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4 links/node</a:t>
            </a:r>
          </a:p>
        </p:txBody>
      </p:sp>
    </p:spTree>
    <p:extLst>
      <p:ext uri="{BB962C8B-B14F-4D97-AF65-F5344CB8AC3E}">
        <p14:creationId xmlns:p14="http://schemas.microsoft.com/office/powerpoint/2010/main" val="851055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 Ring Graph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168936"/>
          </a:xfrm>
        </p:spPr>
        <p:txBody>
          <a:bodyPr/>
          <a:lstStyle/>
          <a:p>
            <a:r>
              <a:rPr lang="en-US" sz="2200" dirty="0"/>
              <a:t>If we just kept increasing # of links per node in regular ring graph, wouldn’t we establish more direct connections between people, thereby making </a:t>
            </a:r>
            <a:r>
              <a:rPr lang="en-US" sz="2200" b="1" dirty="0"/>
              <a:t>shorter paths</a:t>
            </a:r>
            <a:r>
              <a:rPr lang="en-US" sz="2200" dirty="0"/>
              <a:t>? </a:t>
            </a:r>
          </a:p>
          <a:p>
            <a:r>
              <a:rPr lang="en-US" sz="2200" dirty="0"/>
              <a:t>Work in theory, but </a:t>
            </a:r>
            <a:r>
              <a:rPr lang="en-US" sz="2200" b="1" dirty="0"/>
              <a:t>unrealistic</a:t>
            </a:r>
            <a:r>
              <a:rPr lang="en-US" sz="2200" dirty="0"/>
              <a:t> </a:t>
            </a:r>
          </a:p>
          <a:p>
            <a:pPr lvl="1"/>
            <a:r>
              <a:rPr lang="en-US" sz="2000" dirty="0"/>
              <a:t>shrinking the average length more and more would require each person to be linked to larger and larger portions of the population</a:t>
            </a:r>
          </a:p>
          <a:p>
            <a:pPr lvl="1"/>
            <a:r>
              <a:rPr lang="en-US" sz="2000" dirty="0"/>
              <a:t>not true in real life – each person is only “friends” with a tiny fraction of the total population</a:t>
            </a:r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E4C7F1-11E0-8D4C-956F-7F3F78648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4648695"/>
            <a:ext cx="2209800" cy="217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6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vs. Regular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729" y="1710063"/>
            <a:ext cx="6132619" cy="33299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570" y="5269195"/>
            <a:ext cx="5459739" cy="70774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 rot="320079">
            <a:off x="1875620" y="5390468"/>
            <a:ext cx="5776835" cy="5379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7137" y="4941824"/>
            <a:ext cx="2007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hybrid solution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95C61D-F3DD-D440-A9C2-CF8258352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35" y="5861093"/>
            <a:ext cx="1989997" cy="8355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A53168-0B76-1A47-840A-0850E990A35A}"/>
              </a:ext>
            </a:extLst>
          </p:cNvPr>
          <p:cNvSpPr txBox="1"/>
          <p:nvPr/>
        </p:nvSpPr>
        <p:spPr>
          <a:xfrm>
            <a:off x="2144418" y="6150924"/>
            <a:ext cx="6694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Have both </a:t>
            </a:r>
            <a:r>
              <a:rPr lang="en-US" b="1" dirty="0"/>
              <a:t>large clustering coefficient </a:t>
            </a:r>
            <a:r>
              <a:rPr lang="en-US" dirty="0"/>
              <a:t>and some </a:t>
            </a:r>
            <a:r>
              <a:rPr lang="en-US" b="1" dirty="0"/>
              <a:t>long-range links</a:t>
            </a:r>
            <a:r>
              <a:rPr lang="en-US" dirty="0"/>
              <a:t> to reduce distance between </a:t>
            </a:r>
            <a:r>
              <a:rPr lang="en-US" b="1" dirty="0"/>
              <a:t>ends</a:t>
            </a:r>
            <a:r>
              <a:rPr lang="en-US" dirty="0"/>
              <a:t> of graph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31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Watts-</a:t>
            </a:r>
            <a:r>
              <a:rPr lang="en-US" dirty="0" err="1"/>
              <a:t>Strogatz</a:t>
            </a:r>
            <a:r>
              <a:rPr lang="en-US" dirty="0"/>
              <a:t> Model </a:t>
            </a:r>
            <a:br>
              <a:rPr lang="en-US" dirty="0"/>
            </a:br>
            <a:r>
              <a:rPr lang="en-US" dirty="0"/>
              <a:t>Regular + Random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19400"/>
          </a:xfrm>
        </p:spPr>
        <p:txBody>
          <a:bodyPr/>
          <a:lstStyle/>
          <a:p>
            <a:r>
              <a:rPr lang="en-US" sz="2000" dirty="0"/>
              <a:t>Need both </a:t>
            </a:r>
            <a:r>
              <a:rPr lang="en-US" sz="2000" b="1" dirty="0"/>
              <a:t>large clustering coefficient </a:t>
            </a:r>
            <a:r>
              <a:rPr lang="en-US" sz="2000" dirty="0"/>
              <a:t>and some </a:t>
            </a:r>
            <a:r>
              <a:rPr lang="en-US" sz="2000" b="1" dirty="0"/>
              <a:t>long-range links</a:t>
            </a:r>
            <a:r>
              <a:rPr lang="en-US" sz="2000" dirty="0"/>
              <a:t> to reduce distance between </a:t>
            </a:r>
            <a:r>
              <a:rPr lang="en-US" sz="2000" b="1" dirty="0"/>
              <a:t>ends</a:t>
            </a:r>
            <a:r>
              <a:rPr lang="en-US" sz="2000" dirty="0"/>
              <a:t> of graph </a:t>
            </a:r>
          </a:p>
          <a:p>
            <a:r>
              <a:rPr lang="en-US" sz="2000" dirty="0"/>
              <a:t>Duncan Watts and Steven </a:t>
            </a:r>
            <a:r>
              <a:rPr lang="en-US" sz="2000" dirty="0" err="1"/>
              <a:t>Strogatz’s</a:t>
            </a:r>
            <a:r>
              <a:rPr lang="en-US" sz="2000" dirty="0"/>
              <a:t> 1998 </a:t>
            </a:r>
            <a:r>
              <a:rPr lang="en-US" sz="2000" b="1" dirty="0"/>
              <a:t>Nature</a:t>
            </a:r>
            <a:r>
              <a:rPr lang="en-US" sz="2000" dirty="0"/>
              <a:t> paper</a:t>
            </a:r>
          </a:p>
          <a:p>
            <a:pPr lvl="1"/>
            <a:r>
              <a:rPr lang="en-US" sz="1800" dirty="0"/>
              <a:t>the paper is widely regarded as a </a:t>
            </a:r>
            <a:r>
              <a:rPr lang="en-US" sz="1800" b="1" dirty="0"/>
              <a:t>seminal contribution </a:t>
            </a:r>
            <a:r>
              <a:rPr lang="en-US" sz="1800" dirty="0"/>
              <a:t>to complex networks, a field that has applications ranging from </a:t>
            </a:r>
            <a:r>
              <a:rPr lang="en-US" sz="1800" b="1" u="sng" dirty="0"/>
              <a:t>graph theory </a:t>
            </a:r>
            <a:r>
              <a:rPr lang="en-US" sz="1800" u="sng" dirty="0"/>
              <a:t>and </a:t>
            </a:r>
            <a:r>
              <a:rPr lang="en-US" sz="1800" b="1" u="sng" dirty="0"/>
              <a:t>physics</a:t>
            </a:r>
            <a:r>
              <a:rPr lang="en-US" sz="1800" dirty="0"/>
              <a:t> to </a:t>
            </a:r>
            <a:r>
              <a:rPr lang="en-US" sz="1800" b="1" u="sng" dirty="0">
                <a:solidFill>
                  <a:srgbClr val="0000FF"/>
                </a:solidFill>
              </a:rPr>
              <a:t>sociology</a:t>
            </a:r>
            <a:r>
              <a:rPr lang="en-US" sz="1800" u="sng" dirty="0">
                <a:solidFill>
                  <a:srgbClr val="0000FF"/>
                </a:solidFill>
              </a:rPr>
              <a:t> </a:t>
            </a:r>
            <a:r>
              <a:rPr lang="en-US" sz="1800" u="sng" dirty="0"/>
              <a:t>and </a:t>
            </a:r>
            <a:r>
              <a:rPr lang="en-US" sz="1800" b="1" u="sng" dirty="0">
                <a:solidFill>
                  <a:srgbClr val="0000FF"/>
                </a:solidFill>
              </a:rPr>
              <a:t>business</a:t>
            </a:r>
            <a:r>
              <a:rPr lang="en-US" sz="1800" b="1" dirty="0">
                <a:solidFill>
                  <a:srgbClr val="0000FF"/>
                </a:solidFill>
              </a:rPr>
              <a:t> </a:t>
            </a:r>
          </a:p>
          <a:p>
            <a:r>
              <a:rPr lang="en-US" sz="2000" dirty="0"/>
              <a:t>With </a:t>
            </a:r>
            <a:r>
              <a:rPr lang="en-US" sz="2000" b="1" dirty="0">
                <a:solidFill>
                  <a:srgbClr val="0000FF"/>
                </a:solidFill>
              </a:rPr>
              <a:t>“a little bit” </a:t>
            </a:r>
            <a:r>
              <a:rPr lang="en-US" sz="2000" dirty="0"/>
              <a:t>of additional (random) links, preserve large clustering coefficient of regular ring graph while achieving small world effect </a:t>
            </a:r>
            <a:endParaRPr lang="en-US" sz="1800" dirty="0"/>
          </a:p>
          <a:p>
            <a:pPr lvl="1"/>
            <a:endParaRPr lang="en-US" sz="18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4419600"/>
            <a:ext cx="2336800" cy="23196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4589464"/>
            <a:ext cx="5791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with a little randomization, the average shortest path’s distance can </a:t>
            </a:r>
            <a:r>
              <a:rPr lang="en-US" b="1" dirty="0"/>
              <a:t>be reduced substantially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adding random long-range links will </a:t>
            </a:r>
            <a:r>
              <a:rPr lang="en-US" b="1" dirty="0">
                <a:solidFill>
                  <a:srgbClr val="0000FF"/>
                </a:solidFill>
              </a:rPr>
              <a:t>reduce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clustering coefficient (and this is </a:t>
            </a:r>
            <a:r>
              <a:rPr lang="en-US" b="1" dirty="0"/>
              <a:t>bad</a:t>
            </a:r>
            <a:r>
              <a:rPr lang="en-US" dirty="0"/>
              <a:t>), because it will increase the number of connected triples and most likely will not create more triad closures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63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Watts-</a:t>
            </a:r>
            <a:r>
              <a:rPr lang="en-US" dirty="0" err="1"/>
              <a:t>Strogatz</a:t>
            </a:r>
            <a:r>
              <a:rPr lang="en-US" dirty="0"/>
              <a:t> Model </a:t>
            </a:r>
            <a:br>
              <a:rPr lang="en-US" dirty="0"/>
            </a:br>
            <a:r>
              <a:rPr lang="en-US" dirty="0"/>
              <a:t>Regular + Random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19400"/>
          </a:xfrm>
        </p:spPr>
        <p:txBody>
          <a:bodyPr/>
          <a:lstStyle/>
          <a:p>
            <a:r>
              <a:rPr lang="en-US" sz="2000" dirty="0"/>
              <a:t>How much randomization </a:t>
            </a:r>
            <a:r>
              <a:rPr lang="en-US" sz="2000" b="1" dirty="0">
                <a:solidFill>
                  <a:srgbClr val="0000FF"/>
                </a:solidFill>
              </a:rPr>
              <a:t>do we need </a:t>
            </a:r>
            <a:r>
              <a:rPr lang="en-US" sz="2000" dirty="0"/>
              <a:t>for distance reduction, and how much </a:t>
            </a:r>
            <a:r>
              <a:rPr lang="en-US" sz="2000" b="1" dirty="0">
                <a:solidFill>
                  <a:srgbClr val="0000FF"/>
                </a:solidFill>
              </a:rPr>
              <a:t>can we tolerate </a:t>
            </a:r>
            <a:r>
              <a:rPr lang="en-US" sz="2000" dirty="0"/>
              <a:t>while still preserving clustering coefficient? </a:t>
            </a:r>
          </a:p>
          <a:p>
            <a:r>
              <a:rPr lang="en-US" sz="2000" dirty="0"/>
              <a:t>As long as the chance of link establishment is </a:t>
            </a:r>
            <a:r>
              <a:rPr lang="en-US" sz="2000" b="1" dirty="0">
                <a:solidFill>
                  <a:srgbClr val="0000FF"/>
                </a:solidFill>
              </a:rPr>
              <a:t>small</a:t>
            </a:r>
            <a:r>
              <a:rPr lang="en-US" sz="2000" dirty="0"/>
              <a:t> (</a:t>
            </a:r>
            <a:r>
              <a:rPr lang="en-US" sz="2000" b="1" dirty="0">
                <a:solidFill>
                  <a:srgbClr val="0000FF"/>
                </a:solidFill>
              </a:rPr>
              <a:t>~10%</a:t>
            </a:r>
            <a:r>
              <a:rPr lang="en-US" sz="2000" dirty="0"/>
              <a:t>), impact on clustering coefficient will be almost negligible, yet average shortest-path distance will decrease dramatically</a:t>
            </a:r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3581399"/>
            <a:ext cx="5562600" cy="31843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400" y="5763623"/>
            <a:ext cx="23622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with </a:t>
            </a:r>
            <a:r>
              <a:rPr lang="en-US" sz="2000" b="1" dirty="0"/>
              <a:t>600</a:t>
            </a:r>
            <a:r>
              <a:rPr lang="en-US" sz="2000" dirty="0"/>
              <a:t> total nodes and </a:t>
            </a:r>
            <a:r>
              <a:rPr lang="en-US" sz="2000" b="1" dirty="0"/>
              <a:t>6 links per node</a:t>
            </a:r>
            <a:r>
              <a:rPr lang="en-US" sz="2000" dirty="0"/>
              <a:t> 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714233"/>
            <a:ext cx="2464305" cy="79665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57200" y="4297364"/>
            <a:ext cx="6248400" cy="2266478"/>
            <a:chOff x="457200" y="4297364"/>
            <a:chExt cx="6248400" cy="2266478"/>
          </a:xfrm>
        </p:grpSpPr>
        <p:sp>
          <p:nvSpPr>
            <p:cNvPr id="4" name="Oval 3"/>
            <p:cNvSpPr/>
            <p:nvPr/>
          </p:nvSpPr>
          <p:spPr>
            <a:xfrm>
              <a:off x="6400800" y="6259042"/>
              <a:ext cx="304800" cy="304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457200" y="4297364"/>
              <a:ext cx="304800" cy="3048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A9A0C83-3649-FC4B-BC88-2D24B45E8C2F}"/>
              </a:ext>
            </a:extLst>
          </p:cNvPr>
          <p:cNvCxnSpPr>
            <a:cxnSpLocks/>
          </p:cNvCxnSpPr>
          <p:nvPr/>
        </p:nvCxnSpPr>
        <p:spPr>
          <a:xfrm>
            <a:off x="762000" y="4510883"/>
            <a:ext cx="5638800" cy="18899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83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Watts-</a:t>
            </a:r>
            <a:r>
              <a:rPr lang="en-US" dirty="0" err="1"/>
              <a:t>Strogatz</a:t>
            </a:r>
            <a:r>
              <a:rPr lang="en-US" dirty="0"/>
              <a:t> Model </a:t>
            </a:r>
            <a:br>
              <a:rPr lang="en-US" dirty="0"/>
            </a:br>
            <a:r>
              <a:rPr lang="en-US" dirty="0"/>
              <a:t>Regular + Random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19400"/>
          </a:xfrm>
        </p:spPr>
        <p:txBody>
          <a:bodyPr/>
          <a:lstStyle/>
          <a:p>
            <a:endParaRPr lang="en-US" sz="2000" dirty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09600" y="1752600"/>
            <a:ext cx="8077200" cy="14234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b="1" dirty="0">
                <a:solidFill>
                  <a:srgbClr val="0000FF"/>
                </a:solidFill>
              </a:rPr>
              <a:t>Why</a:t>
            </a:r>
            <a:r>
              <a:rPr lang="en-US" sz="2000" dirty="0"/>
              <a:t> is it that </a:t>
            </a:r>
            <a:r>
              <a:rPr lang="en-US" sz="2000" b="1" dirty="0"/>
              <a:t>random link establishment </a:t>
            </a:r>
            <a:r>
              <a:rPr lang="en-US" sz="2000" dirty="0"/>
              <a:t>reduces </a:t>
            </a:r>
            <a:r>
              <a:rPr lang="en-US" sz="2000" b="1" dirty="0"/>
              <a:t>average shortest distance</a:t>
            </a:r>
            <a:r>
              <a:rPr lang="en-US" sz="2000" dirty="0"/>
              <a:t> so dramatically, but does not impact </a:t>
            </a:r>
            <a:r>
              <a:rPr lang="en-US" sz="2000" b="1" dirty="0"/>
              <a:t>clustering coefficient </a:t>
            </a:r>
            <a:r>
              <a:rPr lang="en-US" sz="2000" dirty="0"/>
              <a:t>much? </a:t>
            </a:r>
          </a:p>
          <a:p>
            <a:r>
              <a:rPr lang="en-US" sz="2000" dirty="0"/>
              <a:t>Fundamentally, it has to do with the very definition of </a:t>
            </a:r>
            <a:r>
              <a:rPr lang="en-US" sz="2000" b="1" dirty="0">
                <a:solidFill>
                  <a:srgbClr val="0000FF"/>
                </a:solidFill>
              </a:rPr>
              <a:t>metrics</a:t>
            </a:r>
          </a:p>
          <a:p>
            <a:endParaRPr lang="en-US" sz="2000" dirty="0"/>
          </a:p>
          <a:p>
            <a:endParaRPr lang="en-US" kern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322D66-CE11-734D-AC1A-3FCA19175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89756"/>
            <a:ext cx="2529069" cy="1447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9C4B30-AB93-AF47-A587-1F04123C5631}"/>
              </a:ext>
            </a:extLst>
          </p:cNvPr>
          <p:cNvSpPr txBox="1"/>
          <p:nvPr/>
        </p:nvSpPr>
        <p:spPr>
          <a:xfrm>
            <a:off x="1600200" y="3176099"/>
            <a:ext cx="7239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shortest path is an </a:t>
            </a:r>
            <a:r>
              <a:rPr lang="en-US" b="1" dirty="0">
                <a:solidFill>
                  <a:srgbClr val="0000FF"/>
                </a:solidFill>
              </a:rPr>
              <a:t>extremal measure</a:t>
            </a:r>
            <a:r>
              <a:rPr lang="en-US" dirty="0"/>
              <a:t>: we only care about </a:t>
            </a:r>
            <a:r>
              <a:rPr lang="en-US" b="1" u="sng" dirty="0">
                <a:solidFill>
                  <a:srgbClr val="FF0000"/>
                </a:solidFill>
              </a:rPr>
              <a:t>the</a:t>
            </a:r>
            <a:r>
              <a:rPr lang="en-US" b="1" dirty="0">
                <a:solidFill>
                  <a:srgbClr val="FF0000"/>
                </a:solidFill>
              </a:rPr>
              <a:t> shortest</a:t>
            </a:r>
            <a:r>
              <a:rPr lang="en-US" dirty="0"/>
              <a:t> of the distances between two nodes, so there’s </a:t>
            </a:r>
            <a:r>
              <a:rPr lang="en-US" b="1" dirty="0"/>
              <a:t>no</a:t>
            </a:r>
            <a:r>
              <a:rPr lang="en-US" dirty="0"/>
              <a:t> need to reduce </a:t>
            </a:r>
            <a:r>
              <a:rPr lang="en-US" b="1" dirty="0"/>
              <a:t>all</a:t>
            </a:r>
            <a:r>
              <a:rPr lang="en-US" dirty="0"/>
              <a:t> the paths’ lengths </a:t>
            </a:r>
          </a:p>
          <a:p>
            <a:pPr lvl="3"/>
            <a:r>
              <a:rPr lang="en-US" sz="1600" dirty="0"/>
              <a:t>all we need to do is add a few long-range links; </a:t>
            </a:r>
            <a:r>
              <a:rPr lang="en-US" sz="1600" b="1" dirty="0">
                <a:solidFill>
                  <a:srgbClr val="0000FF"/>
                </a:solidFill>
              </a:rPr>
              <a:t>even if we add them randomly</a:t>
            </a:r>
            <a:r>
              <a:rPr lang="en-US" sz="1600" dirty="0"/>
              <a:t>, the shortest paths will be much shorter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clustering coefficient is an </a:t>
            </a:r>
            <a:r>
              <a:rPr lang="en-US" b="1" dirty="0">
                <a:solidFill>
                  <a:srgbClr val="0000FF"/>
                </a:solidFill>
              </a:rPr>
              <a:t>average measure</a:t>
            </a:r>
            <a:r>
              <a:rPr lang="en-US" dirty="0"/>
              <a:t>: total number of triangles (x 3) divided by the total number of connected triples in the graph</a:t>
            </a:r>
          </a:p>
          <a:p>
            <a:pPr lvl="3"/>
            <a:r>
              <a:rPr lang="en-US" sz="1600" dirty="0"/>
              <a:t>adding a </a:t>
            </a:r>
            <a:r>
              <a:rPr lang="en-US" sz="1600" b="1" dirty="0"/>
              <a:t>small proportion</a:t>
            </a:r>
            <a:r>
              <a:rPr lang="en-US" sz="1600" dirty="0"/>
              <a:t> of </a:t>
            </a:r>
            <a:r>
              <a:rPr lang="en-US" sz="1600" u="sng" dirty="0"/>
              <a:t>non-triangular, connected triples</a:t>
            </a:r>
            <a:r>
              <a:rPr lang="en-US" sz="1600" dirty="0"/>
              <a:t> does not really impact clustering coefficient </a:t>
            </a:r>
            <a:r>
              <a:rPr lang="en-US" sz="1600" b="1" dirty="0">
                <a:solidFill>
                  <a:srgbClr val="0000FF"/>
                </a:solidFill>
              </a:rPr>
              <a:t> </a:t>
            </a:r>
          </a:p>
          <a:p>
            <a:endParaRPr lang="en-US" dirty="0"/>
          </a:p>
        </p:txBody>
      </p:sp>
      <p:cxnSp>
        <p:nvCxnSpPr>
          <p:cNvPr id="6" name="Straight Arrow Connector 5"/>
          <p:cNvCxnSpPr>
            <a:cxnSpLocks/>
          </p:cNvCxnSpPr>
          <p:nvPr/>
        </p:nvCxnSpPr>
        <p:spPr>
          <a:xfrm>
            <a:off x="5638800" y="3437789"/>
            <a:ext cx="609600" cy="166761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598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Magic of Small World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</a:t>
            </a:r>
            <a:r>
              <a:rPr lang="en-US" b="1" dirty="0">
                <a:solidFill>
                  <a:srgbClr val="0000FF"/>
                </a:solidFill>
              </a:rPr>
              <a:t>magic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of </a:t>
            </a:r>
            <a:r>
              <a:rPr lang="en-US" b="1" dirty="0"/>
              <a:t>small world with large clustering coefficient</a:t>
            </a:r>
            <a:r>
              <a:rPr lang="en-US" dirty="0"/>
              <a:t>?</a:t>
            </a:r>
          </a:p>
          <a:p>
            <a:r>
              <a:rPr lang="en-US" dirty="0"/>
              <a:t>We have </a:t>
            </a:r>
            <a:r>
              <a:rPr lang="en-US" b="1" dirty="0"/>
              <a:t>triad-closure relationships with most of our friends</a:t>
            </a:r>
            <a:r>
              <a:rPr lang="en-US" dirty="0"/>
              <a:t>, but a </a:t>
            </a:r>
            <a:r>
              <a:rPr lang="en-US" b="1" dirty="0"/>
              <a:t>very small fraction of our friends</a:t>
            </a:r>
            <a:r>
              <a:rPr lang="en-US" dirty="0"/>
              <a:t> are </a:t>
            </a:r>
            <a:r>
              <a:rPr lang="en-US" b="1" dirty="0"/>
              <a:t>outside</a:t>
            </a:r>
            <a:r>
              <a:rPr lang="en-US" dirty="0"/>
              <a:t> our normal social circle </a:t>
            </a:r>
          </a:p>
          <a:p>
            <a:pPr lvl="1"/>
            <a:r>
              <a:rPr lang="en-US" dirty="0"/>
              <a:t>this </a:t>
            </a:r>
            <a:r>
              <a:rPr lang="en-US" b="1" dirty="0"/>
              <a:t>very small fraction </a:t>
            </a:r>
            <a:r>
              <a:rPr lang="en-US" dirty="0"/>
              <a:t>of </a:t>
            </a:r>
            <a:r>
              <a:rPr lang="en-US" b="1" dirty="0"/>
              <a:t>long-range links </a:t>
            </a:r>
            <a:r>
              <a:rPr lang="en-US" dirty="0"/>
              <a:t>leads to </a:t>
            </a:r>
            <a:r>
              <a:rPr lang="en-US" b="1" dirty="0"/>
              <a:t>six degrees of separation</a:t>
            </a:r>
          </a:p>
          <a:p>
            <a:pPr lvl="1"/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738254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Six Steps Are Even Locally Discoverable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/>
            <a:r>
              <a:rPr lang="en-US" sz="2400" dirty="0"/>
              <a:t>Two components of small world phenomenon </a:t>
            </a:r>
          </a:p>
          <a:p>
            <a:pPr marL="742950" lvl="2" indent="-342900"/>
            <a:r>
              <a:rPr lang="en-US" sz="2200" b="1" dirty="0">
                <a:solidFill>
                  <a:srgbClr val="0000FF"/>
                </a:solidFill>
              </a:rPr>
              <a:t>structural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/>
              <a:t>aspect: social networks can be formed in such a way there exist short paths in the first place </a:t>
            </a:r>
            <a:r>
              <a:rPr lang="en-US" sz="2200" b="1" dirty="0"/>
              <a:t>→ existence</a:t>
            </a:r>
          </a:p>
          <a:p>
            <a:pPr marL="742950" lvl="2" indent="-342900"/>
            <a:r>
              <a:rPr lang="en-US" sz="2200" b="1" dirty="0">
                <a:solidFill>
                  <a:srgbClr val="0000FF"/>
                </a:solidFill>
              </a:rPr>
              <a:t>algorithmic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/>
              <a:t>aspect: with very limited local information, a person can find one of these short paths </a:t>
            </a:r>
            <a:r>
              <a:rPr lang="en-US" sz="2200" b="1" dirty="0"/>
              <a:t>→ </a:t>
            </a:r>
            <a:r>
              <a:rPr lang="en-US" sz="2200" b="1" dirty="0">
                <a:solidFill>
                  <a:srgbClr val="0000FF"/>
                </a:solidFill>
              </a:rPr>
              <a:t>discoverability</a:t>
            </a:r>
          </a:p>
          <a:p>
            <a:pPr marL="342900" lvl="1" indent="-342900"/>
            <a:r>
              <a:rPr lang="en-US" sz="2400" b="1" dirty="0"/>
              <a:t>Why</a:t>
            </a:r>
            <a:r>
              <a:rPr lang="en-US" sz="2400" dirty="0"/>
              <a:t> is it that the shortest path is measured as an </a:t>
            </a:r>
            <a:r>
              <a:rPr lang="en-US" sz="2400" b="1" dirty="0"/>
              <a:t>extremal </a:t>
            </a:r>
            <a:r>
              <a:rPr lang="en-US" sz="2400" dirty="0"/>
              <a:t>quantity, but the clustering coefficient as an </a:t>
            </a:r>
            <a:r>
              <a:rPr lang="en-US" sz="2400" b="1" dirty="0"/>
              <a:t>average</a:t>
            </a:r>
            <a:r>
              <a:rPr lang="en-US" sz="2400" dirty="0"/>
              <a:t> quantity? </a:t>
            </a:r>
          </a:p>
          <a:p>
            <a:pPr marL="742950" lvl="2" indent="-342900"/>
            <a:r>
              <a:rPr lang="en-US" sz="2200" dirty="0"/>
              <a:t>for any two nodes in graph, just the fact that </a:t>
            </a:r>
            <a:r>
              <a:rPr lang="en-US" sz="2200" b="1" dirty="0">
                <a:solidFill>
                  <a:srgbClr val="0000FF"/>
                </a:solidFill>
              </a:rPr>
              <a:t>one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b="1" dirty="0"/>
              <a:t>short path exists should suffice</a:t>
            </a:r>
            <a:r>
              <a:rPr lang="en-US" sz="2200" dirty="0"/>
              <a:t>, since the nodes can just use this path to communicate </a:t>
            </a:r>
          </a:p>
          <a:p>
            <a:pPr marL="742950" lvl="2" indent="-342900"/>
            <a:endParaRPr lang="en-US" sz="1800" dirty="0"/>
          </a:p>
          <a:p>
            <a:pPr marL="742950" lvl="2" indent="-342900"/>
            <a:endParaRPr lang="en-US" sz="1800" dirty="0"/>
          </a:p>
          <a:p>
            <a:pPr marL="342900" lvl="1" indent="-342900"/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181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Six Steps Are Even Locally Discoverable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1"/>
            <a:endParaRPr lang="en-US" sz="1800" dirty="0"/>
          </a:p>
          <a:p>
            <a:pPr marL="742950" lvl="2" indent="-342900"/>
            <a:endParaRPr lang="en-US" sz="1800" dirty="0"/>
          </a:p>
          <a:p>
            <a:pPr marL="342900" lvl="1" indent="-342900"/>
            <a:endParaRPr lang="en-US" b="1" dirty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09600" y="1752601"/>
            <a:ext cx="8229600" cy="1981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/>
              <a:t>The process of </a:t>
            </a:r>
            <a:r>
              <a:rPr lang="en-US" sz="2000" b="1" dirty="0"/>
              <a:t>social search </a:t>
            </a:r>
            <a:r>
              <a:rPr lang="en-US" sz="2000" dirty="0"/>
              <a:t>is not always easy: people don’t know the network structure, so if they are not directly linked to their destination, it can be difficult to determine where to go next </a:t>
            </a:r>
          </a:p>
          <a:p>
            <a:r>
              <a:rPr lang="en-US" sz="2000" kern="0" dirty="0"/>
              <a:t>When A and C want to communicate, </a:t>
            </a:r>
            <a:r>
              <a:rPr lang="en-US" sz="2000" dirty="0"/>
              <a:t>how would they know that they have a common neighbor B? </a:t>
            </a:r>
          </a:p>
          <a:p>
            <a:r>
              <a:rPr lang="en-US" sz="2000" dirty="0"/>
              <a:t>There is </a:t>
            </a:r>
            <a:r>
              <a:rPr lang="en-US" sz="2000" b="1" dirty="0">
                <a:solidFill>
                  <a:srgbClr val="0000FF"/>
                </a:solidFill>
              </a:rPr>
              <a:t>no</a:t>
            </a:r>
            <a:r>
              <a:rPr lang="en-US" sz="2000" dirty="0"/>
              <a:t> equivalence of (Internet) routing in social networks</a:t>
            </a:r>
          </a:p>
          <a:p>
            <a:endParaRPr lang="en-US" sz="2000" dirty="0"/>
          </a:p>
          <a:p>
            <a:endParaRPr lang="en-US" sz="2000" kern="0" dirty="0"/>
          </a:p>
          <a:p>
            <a:endParaRPr lang="en-US" b="1" kern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4170485"/>
            <a:ext cx="2573215" cy="257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04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is a Small World, after 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r>
              <a:rPr lang="en-US" sz="2000" dirty="0"/>
              <a:t>In 1967, American social psychologist </a:t>
            </a:r>
            <a:r>
              <a:rPr lang="en-US" sz="2000" b="1" dirty="0"/>
              <a:t>Stanley Milgram </a:t>
            </a:r>
            <a:r>
              <a:rPr lang="en-US" sz="2000" dirty="0"/>
              <a:t>ran an experiment that kicked off the </a:t>
            </a:r>
            <a:r>
              <a:rPr lang="en-US" sz="2000" b="1" dirty="0">
                <a:solidFill>
                  <a:srgbClr val="0000FF"/>
                </a:solidFill>
              </a:rPr>
              <a:t>small world phenomenon (or six degree of separation): </a:t>
            </a:r>
            <a:r>
              <a:rPr lang="en-US" sz="2000" b="1" dirty="0"/>
              <a:t>why </a:t>
            </a:r>
            <a:r>
              <a:rPr lang="en-US" sz="2000" b="1" dirty="0">
                <a:solidFill>
                  <a:srgbClr val="0000FF"/>
                </a:solidFill>
              </a:rPr>
              <a:t>six</a:t>
            </a:r>
            <a:r>
              <a:rPr lang="en-US" sz="2000" b="1" dirty="0"/>
              <a:t> degree?</a:t>
            </a:r>
          </a:p>
          <a:p>
            <a:r>
              <a:rPr lang="en-US" sz="2000" dirty="0"/>
              <a:t>Milgram asked about 300 people living in Omaha, Nebraska, to get a passport-looking letter to a person living in an suburb of Boston, Massachusetts</a:t>
            </a:r>
          </a:p>
          <a:p>
            <a:r>
              <a:rPr lang="en-US" sz="2000" dirty="0"/>
              <a:t>The recipient’s </a:t>
            </a:r>
            <a:r>
              <a:rPr lang="en-US" sz="2000" b="1" dirty="0">
                <a:solidFill>
                  <a:srgbClr val="0000FF"/>
                </a:solidFill>
              </a:rPr>
              <a:t>name</a:t>
            </a:r>
            <a:r>
              <a:rPr lang="en-US" sz="2000" dirty="0"/>
              <a:t>, </a:t>
            </a:r>
            <a:r>
              <a:rPr lang="en-US" sz="2000" b="1" dirty="0">
                <a:solidFill>
                  <a:srgbClr val="0000FF"/>
                </a:solidFill>
              </a:rPr>
              <a:t>address</a:t>
            </a:r>
            <a:r>
              <a:rPr lang="en-US" sz="2000" dirty="0"/>
              <a:t>, and </a:t>
            </a:r>
            <a:r>
              <a:rPr lang="en-US" sz="2000" b="1" dirty="0">
                <a:solidFill>
                  <a:srgbClr val="0000FF"/>
                </a:solidFill>
              </a:rPr>
              <a:t>occupation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(</a:t>
            </a:r>
            <a:r>
              <a:rPr lang="en-US" sz="2000" b="1" dirty="0"/>
              <a:t>stockbroker</a:t>
            </a:r>
            <a:r>
              <a:rPr lang="en-US" sz="2000" dirty="0"/>
              <a:t>) was shown on the envelope</a:t>
            </a:r>
          </a:p>
          <a:p>
            <a:r>
              <a:rPr lang="en-US" sz="2000" b="1" dirty="0"/>
              <a:t>Rule</a:t>
            </a:r>
            <a:r>
              <a:rPr lang="en-US" sz="2000" dirty="0"/>
              <a:t>: only forward letter to someone they knew on a </a:t>
            </a:r>
            <a:r>
              <a:rPr lang="en-US" sz="2000" b="1" dirty="0">
                <a:solidFill>
                  <a:srgbClr val="0000FF"/>
                </a:solidFill>
              </a:rPr>
              <a:t>first-name</a:t>
            </a:r>
            <a:r>
              <a:rPr lang="en-US" sz="2000" dirty="0"/>
              <a:t> basis. So if they did </a:t>
            </a:r>
            <a:r>
              <a:rPr lang="en-US" sz="2000" b="1" dirty="0"/>
              <a:t>not</a:t>
            </a:r>
            <a:r>
              <a:rPr lang="en-US" sz="2000" dirty="0"/>
              <a:t> know the recipient by </a:t>
            </a:r>
            <a:r>
              <a:rPr lang="en-US" sz="2000" b="1" dirty="0">
                <a:solidFill>
                  <a:srgbClr val="0000FF"/>
                </a:solidFill>
              </a:rPr>
              <a:t>first name </a:t>
            </a:r>
            <a:r>
              <a:rPr lang="en-US" sz="2000" dirty="0"/>
              <a:t>(which almost none of them did), they had to send letter via others, starting with sending it to a </a:t>
            </a:r>
            <a:r>
              <a:rPr lang="en-US" sz="2000" b="1" dirty="0">
                <a:solidFill>
                  <a:srgbClr val="0000FF"/>
                </a:solidFill>
              </a:rPr>
              <a:t>friend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(one hop), who then sent it to one of her friends (another hop), </a:t>
            </a:r>
            <a:r>
              <a:rPr lang="en-US" sz="2000" b="1" dirty="0"/>
              <a:t>until the letter finally got to someone who knew the stockbroker by first name</a:t>
            </a:r>
          </a:p>
          <a:p>
            <a:r>
              <a:rPr lang="en-US" sz="2000" b="1" dirty="0">
                <a:solidFill>
                  <a:srgbClr val="0000FF"/>
                </a:solidFill>
              </a:rPr>
              <a:t>How many hops would this process take? </a:t>
            </a:r>
            <a:r>
              <a:rPr lang="en-US" sz="1800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90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Six Steps Are Locally Discoverable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1"/>
            <a:endParaRPr lang="en-US" sz="1800" dirty="0"/>
          </a:p>
          <a:p>
            <a:pPr marL="742950" lvl="2" indent="-342900"/>
            <a:endParaRPr lang="en-US" sz="1800" dirty="0"/>
          </a:p>
          <a:p>
            <a:pPr marL="342900" lvl="1" indent="-342900"/>
            <a:endParaRPr lang="en-US" b="1" dirty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09600" y="1752601"/>
            <a:ext cx="8001000" cy="16763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Arial" charset="0"/>
              <a:buChar char="•"/>
            </a:pPr>
            <a:r>
              <a:rPr lang="en-US" sz="2100" b="1" dirty="0">
                <a:solidFill>
                  <a:srgbClr val="FF0000"/>
                </a:solidFill>
              </a:rPr>
              <a:t>Greedy</a:t>
            </a:r>
            <a:r>
              <a:rPr lang="en-US" sz="2100" b="1" dirty="0">
                <a:solidFill>
                  <a:srgbClr val="0000FF"/>
                </a:solidFill>
              </a:rPr>
              <a:t> social search</a:t>
            </a:r>
            <a:r>
              <a:rPr lang="en-US" sz="2100" dirty="0"/>
              <a:t>: use </a:t>
            </a:r>
            <a:r>
              <a:rPr lang="en-US" sz="2100" b="1" dirty="0"/>
              <a:t>geographic</a:t>
            </a:r>
            <a:r>
              <a:rPr lang="en-US" sz="2100" dirty="0"/>
              <a:t> </a:t>
            </a:r>
            <a:r>
              <a:rPr lang="en-US" sz="2100" b="1" dirty="0"/>
              <a:t>proximity</a:t>
            </a:r>
            <a:r>
              <a:rPr lang="en-US" sz="2100" dirty="0"/>
              <a:t>, </a:t>
            </a:r>
            <a:r>
              <a:rPr lang="en-US" sz="2100" b="1" dirty="0"/>
              <a:t>occupational</a:t>
            </a:r>
            <a:r>
              <a:rPr lang="en-US" sz="2100" dirty="0"/>
              <a:t> </a:t>
            </a:r>
            <a:r>
              <a:rPr lang="en-US" sz="2100" b="1" dirty="0"/>
              <a:t>proximity</a:t>
            </a:r>
            <a:r>
              <a:rPr lang="en-US" sz="2100" dirty="0"/>
              <a:t>, etc. to define </a:t>
            </a:r>
            <a:r>
              <a:rPr lang="en-US" sz="2100" b="1" dirty="0">
                <a:solidFill>
                  <a:srgbClr val="0000FF"/>
                </a:solidFill>
              </a:rPr>
              <a:t>social distance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100" dirty="0"/>
              <a:t>A person only takes into account what </a:t>
            </a:r>
            <a:r>
              <a:rPr lang="en-US" sz="2100" u="sng" dirty="0"/>
              <a:t>she knows </a:t>
            </a:r>
            <a:r>
              <a:rPr lang="en-US" sz="2100" b="1" u="sng" dirty="0">
                <a:solidFill>
                  <a:srgbClr val="0000FF"/>
                </a:solidFill>
              </a:rPr>
              <a:t>local</a:t>
            </a:r>
            <a:r>
              <a:rPr lang="en-US" sz="2100" u="sng" dirty="0">
                <a:solidFill>
                  <a:srgbClr val="0000FF"/>
                </a:solidFill>
              </a:rPr>
              <a:t> </a:t>
            </a:r>
            <a:r>
              <a:rPr lang="en-US" sz="2100" u="sng" dirty="0"/>
              <a:t>to her</a:t>
            </a:r>
            <a:r>
              <a:rPr lang="en-US" sz="2100" dirty="0"/>
              <a:t>, and makes the best possible decision for sending information from what she does know</a:t>
            </a:r>
          </a:p>
          <a:p>
            <a:pPr marL="285750" lvl="1">
              <a:buFont typeface="Arial" charset="0"/>
              <a:buChar char="•"/>
            </a:pPr>
            <a:r>
              <a:rPr lang="en-US" sz="2100" dirty="0"/>
              <a:t>If A wants to get to Z, A would look at all her </a:t>
            </a:r>
            <a:r>
              <a:rPr lang="en-US" sz="2100" b="1" dirty="0"/>
              <a:t>neighbors</a:t>
            </a:r>
            <a:r>
              <a:rPr lang="en-US" sz="2100" dirty="0"/>
              <a:t>, and determine who is the best to send to </a:t>
            </a:r>
          </a:p>
          <a:p>
            <a:pPr marL="285750" lvl="1">
              <a:buFont typeface="Arial" charset="0"/>
              <a:buChar char="•"/>
            </a:pPr>
            <a:r>
              <a:rPr lang="en-US" sz="2100" dirty="0"/>
              <a:t>Then this node, say B, would look at characteristics of Z, and determine who to send to </a:t>
            </a:r>
          </a:p>
          <a:p>
            <a:pPr marL="285750" lvl="1">
              <a:buFont typeface="Arial" charset="0"/>
              <a:buChar char="•"/>
            </a:pPr>
            <a:r>
              <a:rPr lang="en-US" sz="2100" dirty="0"/>
              <a:t>Then this node, say C, would do the same, and so on, until finally the message arrived at Z</a:t>
            </a:r>
          </a:p>
          <a:p>
            <a:pPr marL="285750" lvl="1">
              <a:buFont typeface="Arial" charset="0"/>
              <a:buChar char="•"/>
            </a:pPr>
            <a:r>
              <a:rPr lang="en-US" sz="2100" b="1" dirty="0">
                <a:solidFill>
                  <a:srgbClr val="FF0000"/>
                </a:solidFill>
              </a:rPr>
              <a:t>“Local” info may contain a long-range link </a:t>
            </a:r>
          </a:p>
          <a:p>
            <a:pPr marL="285750" lvl="1">
              <a:buFont typeface="Arial" charset="0"/>
              <a:buChar char="•"/>
            </a:pPr>
            <a:r>
              <a:rPr lang="en-US" sz="2100" b="1" dirty="0">
                <a:solidFill>
                  <a:srgbClr val="0000FF"/>
                </a:solidFill>
              </a:rPr>
              <a:t>Optimal route is not always guaranteed (since nobody has global view of the network)</a:t>
            </a:r>
          </a:p>
          <a:p>
            <a:pPr marL="285750" lvl="1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sz="2000" b="1" dirty="0">
              <a:solidFill>
                <a:srgbClr val="0000FF"/>
              </a:solidFill>
            </a:endParaRPr>
          </a:p>
          <a:p>
            <a:endParaRPr lang="en-US" b="1" kern="0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3458308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18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293" y="1787091"/>
            <a:ext cx="3039438" cy="2819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Six Steps Are Even Locally Discoverable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1"/>
            <a:endParaRPr lang="en-US" sz="1800" dirty="0"/>
          </a:p>
          <a:p>
            <a:pPr marL="742950" lvl="2" indent="-342900"/>
            <a:endParaRPr lang="en-US" sz="1800" dirty="0"/>
          </a:p>
          <a:p>
            <a:pPr marL="342900" lvl="1" indent="-342900"/>
            <a:endParaRPr lang="en-US" b="1" dirty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23091" y="1752600"/>
            <a:ext cx="5867201" cy="16763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b="1" dirty="0"/>
              <a:t>Kate</a:t>
            </a:r>
            <a:r>
              <a:rPr lang="en-US" sz="2000" dirty="0"/>
              <a:t> runs greedy search to determine that </a:t>
            </a:r>
            <a:r>
              <a:rPr lang="en-US" sz="2000" b="1" dirty="0"/>
              <a:t>Alice</a:t>
            </a:r>
            <a:r>
              <a:rPr lang="en-US" sz="2000" dirty="0"/>
              <a:t>, a </a:t>
            </a:r>
            <a:r>
              <a:rPr lang="en-US" sz="2000" b="1" dirty="0">
                <a:solidFill>
                  <a:srgbClr val="0000FF"/>
                </a:solidFill>
              </a:rPr>
              <a:t>politician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in Palo Alto, CA is “</a:t>
            </a:r>
            <a:r>
              <a:rPr lang="en-US" sz="2000" b="1" dirty="0">
                <a:solidFill>
                  <a:srgbClr val="FF0000"/>
                </a:solidFill>
              </a:rPr>
              <a:t>closer</a:t>
            </a:r>
            <a:r>
              <a:rPr lang="en-US" sz="2000" dirty="0"/>
              <a:t>” to a </a:t>
            </a:r>
            <a:r>
              <a:rPr lang="en-US" sz="2000" b="1" dirty="0">
                <a:solidFill>
                  <a:srgbClr val="0000FF"/>
                </a:solidFill>
              </a:rPr>
              <a:t>lawyer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in Seattle, WA, </a:t>
            </a:r>
            <a:r>
              <a:rPr lang="en-US" sz="2000" b="1" dirty="0">
                <a:solidFill>
                  <a:srgbClr val="FF0000"/>
                </a:solidFill>
              </a:rPr>
              <a:t>than any of her other neighbors</a:t>
            </a:r>
          </a:p>
          <a:p>
            <a:r>
              <a:rPr lang="en-US" sz="2000" b="1" dirty="0"/>
              <a:t>Alice</a:t>
            </a:r>
            <a:r>
              <a:rPr lang="en-US" sz="2000" dirty="0"/>
              <a:t> then forwards it to </a:t>
            </a:r>
            <a:r>
              <a:rPr lang="en-US" sz="2000" b="1" dirty="0"/>
              <a:t>Bob</a:t>
            </a:r>
            <a:r>
              <a:rPr lang="en-US" sz="2000" dirty="0"/>
              <a:t>, a </a:t>
            </a:r>
            <a:r>
              <a:rPr lang="en-US" sz="2000" b="1" dirty="0">
                <a:solidFill>
                  <a:srgbClr val="0000FF"/>
                </a:solidFill>
              </a:rPr>
              <a:t>politician</a:t>
            </a:r>
            <a:r>
              <a:rPr lang="en-US" sz="2000" dirty="0"/>
              <a:t> in San Francisco, CA, who knows </a:t>
            </a:r>
            <a:r>
              <a:rPr lang="en-US" sz="2000" b="1" dirty="0"/>
              <a:t>Susan</a:t>
            </a:r>
            <a:r>
              <a:rPr lang="en-US" sz="2000" dirty="0"/>
              <a:t> directly</a:t>
            </a:r>
          </a:p>
          <a:p>
            <a:r>
              <a:rPr lang="en-US" sz="2000" dirty="0"/>
              <a:t>In reality, it just so happens that </a:t>
            </a:r>
            <a:r>
              <a:rPr lang="en-US" sz="2000" b="1" dirty="0"/>
              <a:t>Kate</a:t>
            </a:r>
            <a:r>
              <a:rPr lang="en-US" sz="2000" dirty="0"/>
              <a:t>’s friend </a:t>
            </a:r>
            <a:r>
              <a:rPr lang="en-US" sz="2000" b="1" dirty="0"/>
              <a:t>Charlie</a:t>
            </a:r>
            <a:r>
              <a:rPr lang="en-US" sz="2000" dirty="0"/>
              <a:t>, an </a:t>
            </a:r>
            <a:r>
              <a:rPr lang="en-US" sz="2000" b="1" dirty="0">
                <a:solidFill>
                  <a:srgbClr val="0000FF"/>
                </a:solidFill>
              </a:rPr>
              <a:t>actuary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in Summit, NJ, has a direct connection to </a:t>
            </a:r>
            <a:r>
              <a:rPr lang="en-US" sz="2000" b="1" dirty="0"/>
              <a:t>Susan </a:t>
            </a:r>
          </a:p>
          <a:p>
            <a:r>
              <a:rPr lang="en-US" sz="2000" b="1" dirty="0"/>
              <a:t>Kate</a:t>
            </a:r>
            <a:r>
              <a:rPr lang="en-US" sz="2000" dirty="0"/>
              <a:t> takes path (K,A,B,S) to get to </a:t>
            </a:r>
            <a:r>
              <a:rPr lang="en-US" sz="2000" b="1" dirty="0"/>
              <a:t>Susan</a:t>
            </a:r>
            <a:r>
              <a:rPr lang="en-US" sz="2000" dirty="0"/>
              <a:t>, a </a:t>
            </a:r>
            <a:r>
              <a:rPr lang="en-US" sz="2000" b="1" dirty="0">
                <a:solidFill>
                  <a:srgbClr val="0000FF"/>
                </a:solidFill>
              </a:rPr>
              <a:t>lawyer</a:t>
            </a:r>
            <a:r>
              <a:rPr lang="en-US" sz="2000" dirty="0"/>
              <a:t>, but (K,C,S) is the shortest path</a:t>
            </a:r>
          </a:p>
          <a:p>
            <a:endParaRPr lang="en-US" kern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5353782"/>
            <a:ext cx="8534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Will </a:t>
            </a:r>
            <a:r>
              <a:rPr lang="en-US" b="1" dirty="0"/>
              <a:t>average length </a:t>
            </a:r>
            <a:r>
              <a:rPr lang="en-US" dirty="0"/>
              <a:t>discovered by this greedy search process be </a:t>
            </a:r>
            <a:r>
              <a:rPr lang="en-US" b="1" dirty="0"/>
              <a:t>close to average shortest path length</a:t>
            </a:r>
            <a:r>
              <a:rPr lang="en-US" dirty="0"/>
              <a:t>?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we </a:t>
            </a:r>
            <a:r>
              <a:rPr lang="en-US" b="1" dirty="0"/>
              <a:t>hope</a:t>
            </a:r>
            <a:r>
              <a:rPr lang="en-US" dirty="0"/>
              <a:t> that it will be, as happens to be the case </a:t>
            </a:r>
          </a:p>
          <a:p>
            <a:pPr lvl="1"/>
            <a:r>
              <a:rPr lang="en-US" dirty="0"/>
              <a:t>→ such short path is </a:t>
            </a:r>
            <a:r>
              <a:rPr lang="en-US" b="1" dirty="0"/>
              <a:t>discoverable</a:t>
            </a:r>
            <a:r>
              <a:rPr lang="en-US" dirty="0"/>
              <a:t> </a:t>
            </a:r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  <a:p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172200" y="3657600"/>
            <a:ext cx="1337812" cy="23186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7315200" y="2209800"/>
            <a:ext cx="1295400" cy="1180738"/>
            <a:chOff x="7315200" y="2209800"/>
            <a:chExt cx="1295400" cy="1180738"/>
          </a:xfrm>
        </p:grpSpPr>
        <p:sp>
          <p:nvSpPr>
            <p:cNvPr id="7" name="Oval 6"/>
            <p:cNvSpPr/>
            <p:nvPr/>
          </p:nvSpPr>
          <p:spPr>
            <a:xfrm>
              <a:off x="8056536" y="3161939"/>
              <a:ext cx="554064" cy="22859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7315200" y="2209800"/>
              <a:ext cx="554064" cy="22859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/>
          <p:cNvSpPr/>
          <p:nvPr/>
        </p:nvSpPr>
        <p:spPr>
          <a:xfrm>
            <a:off x="7924800" y="2690058"/>
            <a:ext cx="554064" cy="228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3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plausible that our world is connected </a:t>
            </a:r>
            <a:r>
              <a:rPr lang="en-US" b="1" dirty="0">
                <a:solidFill>
                  <a:srgbClr val="0000FF"/>
                </a:solidFill>
              </a:rPr>
              <a:t>in six steps or less</a:t>
            </a:r>
            <a:r>
              <a:rPr lang="en-US" dirty="0"/>
              <a:t>, and that these steps from one end of the network to another </a:t>
            </a:r>
            <a:r>
              <a:rPr lang="en-US" b="1" dirty="0">
                <a:solidFill>
                  <a:srgbClr val="0000FF"/>
                </a:solidFill>
              </a:rPr>
              <a:t>can be discovered </a:t>
            </a:r>
            <a:r>
              <a:rPr lang="en-US" dirty="0"/>
              <a:t>by distributed, </a:t>
            </a:r>
            <a:r>
              <a:rPr lang="en-US" b="1" dirty="0"/>
              <a:t>human</a:t>
            </a:r>
            <a:r>
              <a:rPr lang="en-US" dirty="0"/>
              <a:t> routing (via local information [termed </a:t>
            </a:r>
            <a:r>
              <a:rPr lang="en-US" b="1" dirty="0"/>
              <a:t>social distance</a:t>
            </a:r>
            <a:r>
              <a:rPr lang="en-US" dirty="0"/>
              <a:t>] known to each person)</a:t>
            </a:r>
          </a:p>
          <a:p>
            <a:r>
              <a:rPr lang="en-US" dirty="0"/>
              <a:t>Jon Kleinberg, </a:t>
            </a:r>
            <a:r>
              <a:rPr lang="en-US" dirty="0">
                <a:hlinkClick r:id="rId2"/>
              </a:rPr>
              <a:t>The Small-World Phenomenon and Decentralized Search</a:t>
            </a:r>
            <a:r>
              <a:rPr lang="en-US" dirty="0"/>
              <a:t>, </a:t>
            </a:r>
            <a:r>
              <a:rPr lang="en-US" i="1" dirty="0"/>
              <a:t>SIAM News</a:t>
            </a:r>
            <a:r>
              <a:rPr lang="en-US" dirty="0"/>
              <a:t>, Volume 37, Number 3, April 2004</a:t>
            </a:r>
          </a:p>
          <a:p>
            <a:r>
              <a:rPr lang="en-US" dirty="0"/>
              <a:t>David Easley and Jon Kleinberg, </a:t>
            </a:r>
            <a:r>
              <a:rPr lang="en-US" dirty="0">
                <a:hlinkClick r:id="rId3"/>
              </a:rPr>
              <a:t>The Small World </a:t>
            </a:r>
            <a:r>
              <a:rPr lang="en-US" dirty="0" err="1">
                <a:hlinkClick r:id="rId3"/>
              </a:rPr>
              <a:t>Phenomenon</a:t>
            </a:r>
            <a:r>
              <a:rPr lang="en-US" dirty="0" err="1"/>
              <a:t>,Chapter</a:t>
            </a:r>
            <a:r>
              <a:rPr lang="en-US" dirty="0"/>
              <a:t> 20, Networks, Crowds, and Markets: Reasoning about a Highly Connected World, Cambridge University Press, 2010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555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of Social Search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People live in different </a:t>
            </a:r>
            <a:r>
              <a:rPr lang="en-US" sz="2000" b="1" dirty="0"/>
              <a:t>“leaf”</a:t>
            </a:r>
            <a:r>
              <a:rPr lang="en-US" sz="2000" dirty="0"/>
              <a:t> nodes of a </a:t>
            </a:r>
            <a:r>
              <a:rPr lang="en-US" sz="2000" b="1" dirty="0"/>
              <a:t>binary tree </a:t>
            </a:r>
          </a:p>
          <a:p>
            <a:r>
              <a:rPr lang="en-US" sz="2000" dirty="0"/>
              <a:t>E.g., 8 leaf nodes at bottom, and </a:t>
            </a:r>
            <a:r>
              <a:rPr lang="en-US" sz="2000" b="1" dirty="0"/>
              <a:t>within</a:t>
            </a:r>
            <a:r>
              <a:rPr lang="en-US" sz="2000" dirty="0"/>
              <a:t> each leaf, all people are </a:t>
            </a:r>
            <a:r>
              <a:rPr lang="en-US" sz="2000" b="1" dirty="0"/>
              <a:t>connected directly</a:t>
            </a:r>
            <a:r>
              <a:rPr lang="en-US" sz="2000" dirty="0"/>
              <a:t> to one another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As this level increases, </a:t>
            </a:r>
            <a:r>
              <a:rPr lang="en-US" sz="2000" b="1" dirty="0"/>
              <a:t>probability</a:t>
            </a:r>
            <a:r>
              <a:rPr lang="en-US" sz="2000" dirty="0"/>
              <a:t> that two nodes know each other gets smaller</a:t>
            </a:r>
          </a:p>
          <a:p>
            <a:pPr lvl="1"/>
            <a:r>
              <a:rPr lang="en-US" sz="1800" dirty="0"/>
              <a:t>A and </a:t>
            </a:r>
            <a:r>
              <a:rPr lang="en-US" sz="1800" b="1" dirty="0"/>
              <a:t>B</a:t>
            </a:r>
            <a:r>
              <a:rPr lang="en-US" sz="1800" dirty="0"/>
              <a:t>, being in the same leaf, are guaranteed to know each other</a:t>
            </a:r>
          </a:p>
          <a:p>
            <a:pPr lvl="1"/>
            <a:r>
              <a:rPr lang="en-US" sz="1800" dirty="0"/>
              <a:t>A and </a:t>
            </a:r>
            <a:r>
              <a:rPr lang="en-US" sz="1800" b="1" dirty="0"/>
              <a:t>E</a:t>
            </a:r>
            <a:r>
              <a:rPr lang="en-US" sz="1800" dirty="0"/>
              <a:t> are not, but are more likely than A and </a:t>
            </a:r>
            <a:r>
              <a:rPr lang="en-US" sz="1800" b="1" dirty="0"/>
              <a:t>I</a:t>
            </a:r>
            <a:r>
              <a:rPr lang="en-US" sz="1800" dirty="0"/>
              <a:t>, which is in turn more likely than A and </a:t>
            </a:r>
            <a:r>
              <a:rPr lang="en-US" sz="1800" b="1" dirty="0"/>
              <a:t>M</a:t>
            </a:r>
            <a:r>
              <a:rPr lang="en-US" sz="1800" dirty="0"/>
              <a:t> 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444" y="2596896"/>
            <a:ext cx="4431789" cy="23022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7644" y="2590800"/>
            <a:ext cx="40943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To analyze </a:t>
            </a:r>
            <a:r>
              <a:rPr lang="en-US" b="1" dirty="0">
                <a:solidFill>
                  <a:srgbClr val="0000FF"/>
                </a:solidFill>
              </a:rPr>
              <a:t>how far </a:t>
            </a:r>
            <a:r>
              <a:rPr lang="en-US" dirty="0"/>
              <a:t>two leaves are from each other, we have to look at the level of </a:t>
            </a:r>
            <a:r>
              <a:rPr lang="en-US" dirty="0">
                <a:solidFill>
                  <a:srgbClr val="0000FF"/>
                </a:solidFill>
              </a:rPr>
              <a:t>first common ancestry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A (Leaf 1) and E (Leaf 2) are first connected at Level 1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A (Leaf 1) and I (Leaf 4) are first connected at Level 2</a:t>
            </a:r>
          </a:p>
        </p:txBody>
      </p:sp>
    </p:spTree>
    <p:extLst>
      <p:ext uri="{BB962C8B-B14F-4D97-AF65-F5344CB8AC3E}">
        <p14:creationId xmlns:p14="http://schemas.microsoft.com/office/powerpoint/2010/main" val="11213099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Watts-</a:t>
            </a:r>
            <a:r>
              <a:rPr lang="en-US" dirty="0" err="1"/>
              <a:t>Dodds</a:t>
            </a:r>
            <a:r>
              <a:rPr lang="en-US" dirty="0"/>
              <a:t>-Newman Model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The higher this level becomes, the further people are from one another, in terms of geography and occupation</a:t>
            </a:r>
          </a:p>
          <a:p>
            <a:r>
              <a:rPr lang="en-US" sz="2000" dirty="0"/>
              <a:t>But it’s still possible that they know one another: this encompasses the random-adding of links in Watts-</a:t>
            </a:r>
            <a:r>
              <a:rPr lang="en-US" sz="2000" dirty="0" err="1"/>
              <a:t>Strogatz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If we specify how the probability of people knowing each other will </a:t>
            </a:r>
            <a:r>
              <a:rPr lang="en-US" sz="2000" b="1" dirty="0"/>
              <a:t>decay</a:t>
            </a:r>
            <a:r>
              <a:rPr lang="en-US" sz="2000" dirty="0"/>
              <a:t> as the level of common ancestry goes up, we can achieve this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3352800"/>
            <a:ext cx="3360942" cy="17459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1584" y="2957519"/>
            <a:ext cx="50810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To show that the </a:t>
            </a:r>
            <a:r>
              <a:rPr lang="en-US" b="1" dirty="0">
                <a:solidFill>
                  <a:srgbClr val="0000FF"/>
                </a:solidFill>
              </a:rPr>
              <a:t>path discovered </a:t>
            </a:r>
            <a:r>
              <a:rPr lang="en-US" dirty="0"/>
              <a:t>by greedy social search </a:t>
            </a:r>
            <a:r>
              <a:rPr lang="en-US" b="1" dirty="0">
                <a:solidFill>
                  <a:srgbClr val="0000FF"/>
                </a:solidFill>
              </a:rPr>
              <a:t>exhibits small world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discoverable path length </a:t>
            </a:r>
            <a:r>
              <a:rPr lang="en-US" b="1" dirty="0"/>
              <a:t>grows very slowly</a:t>
            </a:r>
            <a:r>
              <a:rPr lang="en-US" dirty="0"/>
              <a:t> as the number of nodes in the graph increases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e.g., as we increase number of leaf nodes from 8 to 16, 32, ..., 1024, 2048, to millions and millions, this path length must remain relatively small </a:t>
            </a:r>
            <a:r>
              <a:rPr lang="en-US" b="1" dirty="0">
                <a:solidFill>
                  <a:srgbClr val="0000FF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526069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Assuming 3 levels</a:t>
            </a:r>
          </a:p>
          <a:p>
            <a:r>
              <a:rPr lang="en-US" dirty="0"/>
              <a:t>Decay 50% → 57.1%, 28.5%, and 14.3%</a:t>
            </a:r>
          </a:p>
          <a:p>
            <a:pPr lvl="1"/>
            <a:r>
              <a:rPr lang="en-US" dirty="0"/>
              <a:t>probability A and E are linked must be 57.1%, that of A and I 28.5%, and that of A and M 14.3% </a:t>
            </a:r>
          </a:p>
          <a:p>
            <a:r>
              <a:rPr lang="en-US" dirty="0"/>
              <a:t>Decay 60% → 64.1%, 25.7%, and 10.3%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700505"/>
            <a:ext cx="4267200" cy="30177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4419600"/>
            <a:ext cx="45719" cy="167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5008" y="3962400"/>
            <a:ext cx="4038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50 people in each leaf-node, and that each person is, on average, connected directly to 100 people (so 50 in their leaf, and 50 outside)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14203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5214578"/>
            <a:ext cx="3913939" cy="16434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is a Small World, after 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Why do recipient’s </a:t>
            </a:r>
            <a:r>
              <a:rPr lang="en-US" sz="2000" b="1" dirty="0"/>
              <a:t>name</a:t>
            </a:r>
            <a:r>
              <a:rPr lang="en-US" sz="2000" dirty="0"/>
              <a:t> and </a:t>
            </a:r>
            <a:r>
              <a:rPr lang="en-US" sz="2000" b="1" dirty="0"/>
              <a:t>address</a:t>
            </a:r>
            <a:r>
              <a:rPr lang="en-US" sz="2000" dirty="0"/>
              <a:t> matter? </a:t>
            </a:r>
          </a:p>
          <a:p>
            <a:r>
              <a:rPr lang="en-US" sz="2000" dirty="0"/>
              <a:t>This way, a person could think to himself, “well, I don’t know the </a:t>
            </a:r>
            <a:r>
              <a:rPr lang="en-US" sz="2000" b="1" dirty="0"/>
              <a:t>recipient</a:t>
            </a:r>
            <a:r>
              <a:rPr lang="en-US" sz="2000" dirty="0"/>
              <a:t> personally, but I know someone who lives </a:t>
            </a:r>
            <a:r>
              <a:rPr lang="en-US" sz="2000" b="1" dirty="0">
                <a:solidFill>
                  <a:srgbClr val="0000FF"/>
                </a:solidFill>
              </a:rPr>
              <a:t>near Boston</a:t>
            </a:r>
            <a:r>
              <a:rPr lang="en-US" sz="2000" dirty="0"/>
              <a:t>, so I’ll forward it to him” </a:t>
            </a:r>
            <a:r>
              <a:rPr lang="en-US" sz="2000" b="1" dirty="0"/>
              <a:t>→ geographic proximity</a:t>
            </a:r>
          </a:p>
          <a:p>
            <a:r>
              <a:rPr lang="en-US" sz="2000" dirty="0"/>
              <a:t>Why does recipient’s </a:t>
            </a:r>
            <a:r>
              <a:rPr lang="en-US" sz="2000" b="1" dirty="0"/>
              <a:t>profession</a:t>
            </a:r>
            <a:r>
              <a:rPr lang="en-US" sz="2000" dirty="0"/>
              <a:t> matter? </a:t>
            </a:r>
          </a:p>
          <a:p>
            <a:r>
              <a:rPr lang="en-US" sz="2000" dirty="0"/>
              <a:t>So letter could be passed to people in the same or </a:t>
            </a:r>
            <a:r>
              <a:rPr lang="en-US" sz="2000" b="1" dirty="0"/>
              <a:t>similar profession</a:t>
            </a:r>
            <a:r>
              <a:rPr lang="en-US" sz="2000" dirty="0"/>
              <a:t> </a:t>
            </a:r>
            <a:r>
              <a:rPr lang="en-US" sz="2000" b="1" dirty="0"/>
              <a:t>→ occupational proximity</a:t>
            </a:r>
            <a:endParaRPr lang="en-US" sz="2000" dirty="0"/>
          </a:p>
          <a:p>
            <a:r>
              <a:rPr lang="en-US" sz="2000" dirty="0"/>
              <a:t>Path may look like: few </a:t>
            </a:r>
            <a:r>
              <a:rPr lang="en-US" sz="2000" b="1" dirty="0"/>
              <a:t>long-range</a:t>
            </a:r>
            <a:r>
              <a:rPr lang="en-US" sz="2000" dirty="0"/>
              <a:t> links to get letter to </a:t>
            </a:r>
            <a:r>
              <a:rPr lang="en-US" sz="2000" b="1" dirty="0"/>
              <a:t>neighborhood</a:t>
            </a:r>
            <a:r>
              <a:rPr lang="en-US" sz="2000" dirty="0"/>
              <a:t> of recipient, and a couple of </a:t>
            </a:r>
            <a:r>
              <a:rPr lang="en-US" sz="2000" b="1" dirty="0"/>
              <a:t>short</a:t>
            </a:r>
            <a:r>
              <a:rPr lang="en-US" sz="2000" dirty="0"/>
              <a:t>-</a:t>
            </a:r>
            <a:r>
              <a:rPr lang="en-US" sz="2000" b="1" dirty="0"/>
              <a:t>range</a:t>
            </a:r>
            <a:r>
              <a:rPr lang="en-US" sz="2000" dirty="0"/>
              <a:t> links based on </a:t>
            </a:r>
            <a:r>
              <a:rPr lang="en-US" sz="2000" b="1" dirty="0"/>
              <a:t>more specific</a:t>
            </a:r>
            <a:r>
              <a:rPr lang="en-US" sz="2000" dirty="0"/>
              <a:t>,</a:t>
            </a:r>
            <a:r>
              <a:rPr lang="en-US" sz="2000" b="1" dirty="0"/>
              <a:t> local decision making</a:t>
            </a:r>
            <a:r>
              <a:rPr lang="en-US" sz="2000" dirty="0"/>
              <a:t> </a:t>
            </a:r>
          </a:p>
          <a:p>
            <a:r>
              <a:rPr lang="en-US" sz="2000" dirty="0"/>
              <a:t>Notion of </a:t>
            </a:r>
            <a:r>
              <a:rPr lang="en-US" sz="2000" b="1" dirty="0">
                <a:solidFill>
                  <a:srgbClr val="0000FF"/>
                </a:solidFill>
              </a:rPr>
              <a:t>distance</a:t>
            </a:r>
            <a:r>
              <a:rPr lang="en-US" sz="2000" dirty="0"/>
              <a:t> = some combination of </a:t>
            </a:r>
            <a:r>
              <a:rPr lang="en-US" sz="2000" b="1" dirty="0"/>
              <a:t>geographic</a:t>
            </a:r>
            <a:r>
              <a:rPr lang="en-US" sz="2000" dirty="0"/>
              <a:t> and </a:t>
            </a:r>
            <a:r>
              <a:rPr lang="en-US" sz="2000" b="1" dirty="0"/>
              <a:t>occupational</a:t>
            </a:r>
            <a:r>
              <a:rPr lang="en-US" sz="2000" dirty="0"/>
              <a:t> spread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67131" y="5791200"/>
            <a:ext cx="4828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Of the letters Milgram gave, 217 were actually sent out, and 64 of those (about about 30%) arrived at destination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42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is a Small World, after 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86000"/>
          </a:xfrm>
        </p:spPr>
        <p:txBody>
          <a:bodyPr/>
          <a:lstStyle/>
          <a:p>
            <a:r>
              <a:rPr lang="en-US" sz="2000" b="1" dirty="0"/>
              <a:t>Average</a:t>
            </a:r>
            <a:r>
              <a:rPr lang="en-US" sz="2000" dirty="0"/>
              <a:t> was only 5.2, and </a:t>
            </a:r>
            <a:r>
              <a:rPr lang="en-US" sz="2000" b="1" dirty="0"/>
              <a:t>median</a:t>
            </a:r>
            <a:r>
              <a:rPr lang="en-US" sz="2000" dirty="0"/>
              <a:t> (middle of the numbers) was just </a:t>
            </a:r>
            <a:r>
              <a:rPr lang="en-US" sz="2000" b="1" dirty="0">
                <a:solidFill>
                  <a:srgbClr val="0000FF"/>
                </a:solidFill>
              </a:rPr>
              <a:t>6</a:t>
            </a:r>
            <a:r>
              <a:rPr lang="en-US" sz="2000" dirty="0"/>
              <a:t> </a:t>
            </a:r>
          </a:p>
          <a:p>
            <a:pPr lvl="1"/>
            <a:r>
              <a:rPr lang="en-US" sz="1800" dirty="0"/>
              <a:t>remarkably short distance between people </a:t>
            </a:r>
            <a:r>
              <a:rPr lang="en-US" sz="1800" b="1" dirty="0"/>
              <a:t>who don’t know each other</a:t>
            </a:r>
          </a:p>
          <a:p>
            <a:r>
              <a:rPr lang="en-US" sz="2000" dirty="0"/>
              <a:t>Researchers have long suspected that </a:t>
            </a:r>
            <a:r>
              <a:rPr lang="en-US" sz="2000" dirty="0">
                <a:solidFill>
                  <a:srgbClr val="0000FF"/>
                </a:solidFill>
              </a:rPr>
              <a:t>"s</a:t>
            </a:r>
            <a:r>
              <a:rPr lang="en-US" sz="2000" b="1" dirty="0">
                <a:solidFill>
                  <a:srgbClr val="0000FF"/>
                </a:solidFill>
              </a:rPr>
              <a:t>ocial distance”</a:t>
            </a:r>
            <a:r>
              <a:rPr lang="en-US" sz="2000" dirty="0"/>
              <a:t> (average number of hops it takes to reach anyone in a population) </a:t>
            </a:r>
            <a:r>
              <a:rPr lang="en-US" sz="2000" b="1" dirty="0">
                <a:solidFill>
                  <a:srgbClr val="0000FF"/>
                </a:solidFill>
              </a:rPr>
              <a:t>grows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b="1" dirty="0">
                <a:solidFill>
                  <a:srgbClr val="0000FF"/>
                </a:solidFill>
              </a:rPr>
              <a:t>very slowly </a:t>
            </a:r>
            <a:r>
              <a:rPr lang="en-US" sz="2000" dirty="0"/>
              <a:t>with population size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04706" y="3886201"/>
            <a:ext cx="4648200" cy="273164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4007439"/>
            <a:ext cx="3657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Other examples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 err="1"/>
              <a:t>Erdos</a:t>
            </a:r>
            <a:r>
              <a:rPr lang="en-US" sz="2000" b="1" dirty="0"/>
              <a:t> number </a:t>
            </a:r>
            <a:r>
              <a:rPr lang="en-US" sz="2000" dirty="0"/>
              <a:t>among research collaborators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b="1" dirty="0"/>
              <a:t>co-star relationships </a:t>
            </a:r>
            <a:r>
              <a:rPr lang="en-US" sz="2000" dirty="0"/>
              <a:t>among actors </a:t>
            </a:r>
          </a:p>
        </p:txBody>
      </p:sp>
      <p:pic>
        <p:nvPicPr>
          <p:cNvPr id="1026" name="Picture 2" descr="https://upload.wikimedia.org/wikipedia/commons/f/fe/Erdosnumber.png">
            <a:extLst>
              <a:ext uri="{FF2B5EF4-FFF2-40B4-BE49-F238E27FC236}">
                <a16:creationId xmlns:a16="http://schemas.microsoft.com/office/drawing/2014/main" id="{41914391-F3AD-2640-8EC7-9D026F2B9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655"/>
            <a:ext cx="2368574" cy="104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504CE2-DDB7-614D-850F-1693CD2BBDA9}"/>
              </a:ext>
            </a:extLst>
          </p:cNvPr>
          <p:cNvSpPr txBox="1"/>
          <p:nvPr/>
        </p:nvSpPr>
        <p:spPr>
          <a:xfrm>
            <a:off x="2368574" y="5710103"/>
            <a:ext cx="23558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If </a:t>
            </a:r>
            <a:r>
              <a:rPr lang="en-US" sz="1000" dirty="0">
                <a:hlinkClick r:id="rId4" tooltip="Alice and Bob"/>
              </a:rPr>
              <a:t>Alice</a:t>
            </a:r>
            <a:r>
              <a:rPr lang="en-US" sz="1000" dirty="0"/>
              <a:t> collaborates with Paul </a:t>
            </a:r>
            <a:r>
              <a:rPr lang="en-US" sz="1000" dirty="0" err="1"/>
              <a:t>Erdős</a:t>
            </a:r>
            <a:r>
              <a:rPr lang="en-US" sz="1000" dirty="0"/>
              <a:t> on one paper, and with Bob on another, but Bob never collaborates with </a:t>
            </a:r>
            <a:r>
              <a:rPr lang="en-US" sz="1000" dirty="0" err="1"/>
              <a:t>Erdős</a:t>
            </a:r>
            <a:r>
              <a:rPr lang="en-US" sz="1000" dirty="0"/>
              <a:t> himself, then Alice is given an </a:t>
            </a:r>
            <a:r>
              <a:rPr lang="en-US" sz="1000" dirty="0" err="1"/>
              <a:t>Erdős</a:t>
            </a:r>
            <a:r>
              <a:rPr lang="en-US" sz="1000" dirty="0"/>
              <a:t> number of 1 and Bob is given an </a:t>
            </a:r>
            <a:r>
              <a:rPr lang="en-US" sz="1000" dirty="0" err="1"/>
              <a:t>Erdős</a:t>
            </a:r>
            <a:r>
              <a:rPr lang="en-US" sz="1000" dirty="0"/>
              <a:t> number of 2, as he is two steps from </a:t>
            </a:r>
            <a:r>
              <a:rPr lang="en-US" sz="1000" dirty="0" err="1"/>
              <a:t>Erdős</a:t>
            </a:r>
            <a:r>
              <a:rPr lang="en-US" sz="1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6963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is a Small World, after All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hlinkClick r:id="rId2"/>
              </a:rPr>
              <a:t>Six Degree of Kevin Bacon</a:t>
            </a:r>
            <a:r>
              <a:rPr lang="en-US" sz="2000" dirty="0"/>
              <a:t> : anyone in Hollywood film industry can be linked to the prolific actor through their film roles</a:t>
            </a:r>
          </a:p>
          <a:p>
            <a:r>
              <a:rPr lang="en-US" sz="2000" dirty="0"/>
              <a:t>TED talk </a:t>
            </a:r>
            <a:r>
              <a:rPr lang="en-US" sz="2000" b="1" dirty="0">
                <a:hlinkClick r:id="rId3"/>
              </a:rPr>
              <a:t>The Six Degrees</a:t>
            </a:r>
            <a:r>
              <a:rPr lang="en-US" sz="2000" b="1" dirty="0"/>
              <a:t> </a:t>
            </a:r>
            <a:r>
              <a:rPr lang="en-US" sz="2000" dirty="0"/>
              <a:t>by</a:t>
            </a:r>
            <a:r>
              <a:rPr lang="en-US" sz="2000" b="1" dirty="0"/>
              <a:t> Kevin Bacon, founder of </a:t>
            </a:r>
            <a:r>
              <a:rPr lang="en-US" sz="2000" b="1" dirty="0" err="1">
                <a:latin typeface="Courier New" charset="0"/>
                <a:ea typeface="Courier New" charset="0"/>
                <a:cs typeface="Courier New" charset="0"/>
              </a:rPr>
              <a:t>sixdegrees.org</a:t>
            </a:r>
            <a:endParaRPr lang="en-US" sz="2000" dirty="0"/>
          </a:p>
          <a:p>
            <a:r>
              <a:rPr lang="en-US" sz="2000" dirty="0"/>
              <a:t>1993 movie ”Six Degrees of Separation”</a:t>
            </a:r>
          </a:p>
          <a:p>
            <a:r>
              <a:rPr lang="en-US" sz="2000" dirty="0"/>
              <a:t>2015 TV show “Six Degrees of Everything”</a:t>
            </a:r>
          </a:p>
          <a:p>
            <a:r>
              <a:rPr lang="en-US" sz="2000" dirty="0"/>
              <a:t>Degree of separation between Facebook users was </a:t>
            </a:r>
            <a:r>
              <a:rPr lang="en-US" sz="2000" b="1" dirty="0"/>
              <a:t>3.57 </a:t>
            </a:r>
            <a:r>
              <a:rPr lang="en-US" sz="2000" dirty="0"/>
              <a:t>in February 2016, down from </a:t>
            </a:r>
            <a:r>
              <a:rPr lang="en-US" sz="2000" b="1" dirty="0"/>
              <a:t>4.74</a:t>
            </a:r>
            <a:r>
              <a:rPr lang="en-US" sz="2000" dirty="0"/>
              <a:t> in 2011 and </a:t>
            </a:r>
            <a:r>
              <a:rPr lang="en-US" sz="2000" b="1" dirty="0"/>
              <a:t>5.28</a:t>
            </a:r>
            <a:r>
              <a:rPr lang="en-US" sz="2000" dirty="0"/>
              <a:t> in 2008 </a:t>
            </a:r>
          </a:p>
          <a:p>
            <a:r>
              <a:rPr lang="en-US" sz="2000" dirty="0"/>
              <a:t>Our already small world is getting even smaller </a:t>
            </a:r>
            <a:r>
              <a:rPr lang="en-US" sz="2000" b="1" dirty="0"/>
              <a:t>online</a:t>
            </a:r>
            <a:br>
              <a:rPr lang="en-US" sz="2000" b="1" dirty="0"/>
            </a:br>
            <a:endParaRPr lang="en-US" sz="2000" b="1" dirty="0"/>
          </a:p>
          <a:p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672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Small World Surprising?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Should we be surprised by seemingly-universal “small world” observation of social networks? </a:t>
            </a:r>
          </a:p>
          <a:p>
            <a:r>
              <a:rPr lang="en-US" sz="2000" dirty="0"/>
              <a:t>If you have 20 friends, and each of them has 20 friends, and so on, how many people can you reach in six steps?</a:t>
            </a:r>
          </a:p>
          <a:p>
            <a:pPr lvl="1"/>
            <a:r>
              <a:rPr lang="en-US" sz="1800" dirty="0"/>
              <a:t>20</a:t>
            </a:r>
            <a:r>
              <a:rPr lang="en-US" sz="1800" baseline="30000" dirty="0"/>
              <a:t>6</a:t>
            </a:r>
            <a:r>
              <a:rPr lang="en-US" sz="1800" dirty="0"/>
              <a:t> (~64 million) [so that small world phenomenon is not surprising]</a:t>
            </a:r>
          </a:p>
          <a:p>
            <a:r>
              <a:rPr lang="en-US" sz="2000" dirty="0"/>
              <a:t>There is one flaw?</a:t>
            </a:r>
          </a:p>
          <a:p>
            <a:r>
              <a:rPr lang="en-US" sz="2000" dirty="0"/>
              <a:t>It assumes that people’s friends don’t overlap with each other</a:t>
            </a:r>
          </a:p>
          <a:p>
            <a:pPr lvl="1"/>
            <a:r>
              <a:rPr lang="en-US" sz="1800" dirty="0"/>
              <a:t>each of your friends to have 20 friends that don’t include any of your friends, nor any of you other friends’ friends, and so on </a:t>
            </a:r>
          </a:p>
          <a:p>
            <a:r>
              <a:rPr lang="en-US" sz="2000" dirty="0"/>
              <a:t>Social networks are filled with </a:t>
            </a:r>
            <a:r>
              <a:rPr lang="en-US" sz="2000" b="1" dirty="0"/>
              <a:t>triangles</a:t>
            </a:r>
            <a:r>
              <a:rPr lang="en-US" sz="2000" dirty="0"/>
              <a:t> or </a:t>
            </a:r>
            <a:r>
              <a:rPr lang="en-US" sz="2000" b="1" dirty="0"/>
              <a:t>triad closures </a:t>
            </a:r>
            <a:r>
              <a:rPr lang="en-US" sz="2000" dirty="0"/>
              <a:t>of relationships  </a:t>
            </a:r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729" y="4953000"/>
            <a:ext cx="2006600" cy="18059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5257800"/>
            <a:ext cx="63246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US" dirty="0"/>
              <a:t>if Anna and Ben both know Charlie, it’s more likely that Anna and Ben also know each other.  If they do, this becomes a </a:t>
            </a:r>
            <a:r>
              <a:rPr lang="en-US" b="1" dirty="0">
                <a:solidFill>
                  <a:srgbClr val="0000FF"/>
                </a:solidFill>
              </a:rPr>
              <a:t>triad closure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So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small world phenomenon </a:t>
            </a:r>
            <a:r>
              <a:rPr lang="en-US" sz="2000" b="1" dirty="0">
                <a:solidFill>
                  <a:srgbClr val="0000FF"/>
                </a:solidFill>
              </a:rPr>
              <a:t>is</a:t>
            </a:r>
            <a:r>
              <a:rPr lang="en-US" sz="2000" dirty="0"/>
              <a:t> truly surprising</a:t>
            </a:r>
            <a:endParaRPr lang="en-US" sz="2000" b="1" dirty="0">
              <a:solidFill>
                <a:srgbClr val="0000FF"/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3174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Small World Surprising?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/>
              <a:t>Milgram-type small world experiments </a:t>
            </a:r>
            <a:r>
              <a:rPr lang="en-US" sz="2000" dirty="0"/>
              <a:t>suggest something even stronger: not only do these </a:t>
            </a:r>
            <a:r>
              <a:rPr lang="en-US" sz="2000" b="1" dirty="0"/>
              <a:t>short</a:t>
            </a:r>
            <a:r>
              <a:rPr lang="en-US" sz="2000" dirty="0"/>
              <a:t> paths </a:t>
            </a:r>
            <a:r>
              <a:rPr lang="en-US" sz="2000" b="1" dirty="0">
                <a:solidFill>
                  <a:srgbClr val="0000FF"/>
                </a:solidFill>
              </a:rPr>
              <a:t>exist</a:t>
            </a:r>
            <a:r>
              <a:rPr lang="en-US" sz="2000" dirty="0"/>
              <a:t>, they </a:t>
            </a:r>
            <a:r>
              <a:rPr lang="en-US" sz="2000" b="1" dirty="0">
                <a:solidFill>
                  <a:srgbClr val="0000FF"/>
                </a:solidFill>
              </a:rPr>
              <a:t>can also be discovered</a:t>
            </a:r>
            <a:r>
              <a:rPr lang="en-US" sz="2000" dirty="0"/>
              <a:t> by each person using </a:t>
            </a:r>
          </a:p>
          <a:p>
            <a:pPr lvl="1"/>
            <a:r>
              <a:rPr lang="en-US" sz="1800" dirty="0"/>
              <a:t>very limited information about the </a:t>
            </a:r>
            <a:r>
              <a:rPr lang="en-US" sz="1800" b="1" dirty="0">
                <a:solidFill>
                  <a:srgbClr val="0000FF"/>
                </a:solidFill>
              </a:rPr>
              <a:t>destination</a:t>
            </a:r>
          </a:p>
          <a:p>
            <a:pPr lvl="1"/>
            <a:r>
              <a:rPr lang="en-US" sz="1800" dirty="0"/>
              <a:t>only her own, </a:t>
            </a:r>
            <a:r>
              <a:rPr lang="en-US" sz="1800" b="1" dirty="0">
                <a:solidFill>
                  <a:srgbClr val="0000FF"/>
                </a:solidFill>
              </a:rPr>
              <a:t>local view</a:t>
            </a:r>
            <a:r>
              <a:rPr lang="en-US" sz="1800" b="1" dirty="0"/>
              <a:t> </a:t>
            </a:r>
            <a:r>
              <a:rPr lang="en-US" sz="1800" dirty="0"/>
              <a:t>of network </a:t>
            </a:r>
          </a:p>
          <a:p>
            <a:r>
              <a:rPr lang="en-US" sz="2000" b="1" dirty="0">
                <a:solidFill>
                  <a:srgbClr val="0000FF"/>
                </a:solidFill>
              </a:rPr>
              <a:t>“Social search” is harder </a:t>
            </a:r>
            <a:r>
              <a:rPr lang="en-US" sz="2000" dirty="0"/>
              <a:t>(than packet routing in Internet)</a:t>
            </a:r>
          </a:p>
          <a:p>
            <a:pPr lvl="1"/>
            <a:r>
              <a:rPr lang="en-US" sz="1800" dirty="0"/>
              <a:t>people are </a:t>
            </a:r>
            <a:r>
              <a:rPr lang="en-US" sz="1800" b="1" dirty="0">
                <a:solidFill>
                  <a:srgbClr val="FF0000"/>
                </a:solidFill>
              </a:rPr>
              <a:t>not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/>
              <a:t>programmed to pass messages around to help each other [construct a global view] (i.e., </a:t>
            </a:r>
            <a:r>
              <a:rPr lang="en-US" sz="1800" dirty="0">
                <a:solidFill>
                  <a:srgbClr val="0000FF"/>
                </a:solidFill>
              </a:rPr>
              <a:t>there are </a:t>
            </a:r>
            <a:r>
              <a:rPr lang="en-US" sz="1800" b="1" dirty="0">
                <a:solidFill>
                  <a:srgbClr val="0000FF"/>
                </a:solidFill>
              </a:rPr>
              <a:t>no</a:t>
            </a:r>
            <a:r>
              <a:rPr lang="en-US" sz="1800" dirty="0">
                <a:solidFill>
                  <a:srgbClr val="0000FF"/>
                </a:solidFill>
              </a:rPr>
              <a:t> routing protocols in social networks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the only useful information they have is </a:t>
            </a:r>
            <a:r>
              <a:rPr lang="en-US" sz="1800" b="1" dirty="0">
                <a:solidFill>
                  <a:srgbClr val="0000FF"/>
                </a:solidFill>
              </a:rPr>
              <a:t>embedded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/>
              <a:t>in </a:t>
            </a:r>
            <a:r>
              <a:rPr lang="en-US" sz="1800" b="1" dirty="0"/>
              <a:t>address</a:t>
            </a:r>
            <a:r>
              <a:rPr lang="en-US" sz="1800" dirty="0"/>
              <a:t> and </a:t>
            </a:r>
            <a:r>
              <a:rPr lang="en-US" sz="1800" b="1" dirty="0"/>
              <a:t>occupation</a:t>
            </a:r>
            <a:r>
              <a:rPr lang="en-US" sz="1800" dirty="0"/>
              <a:t> of recipient, and possibly in recipient’s </a:t>
            </a:r>
            <a:r>
              <a:rPr lang="en-US" sz="1800" b="1" dirty="0"/>
              <a:t>name</a:t>
            </a:r>
            <a:r>
              <a:rPr lang="en-US" sz="1800" dirty="0"/>
              <a:t> which might reveal something useful about the their </a:t>
            </a:r>
            <a:r>
              <a:rPr lang="en-US" sz="1800" b="1" dirty="0"/>
              <a:t>gender</a:t>
            </a:r>
            <a:r>
              <a:rPr lang="en-US" sz="1800" dirty="0"/>
              <a:t> and </a:t>
            </a:r>
            <a:r>
              <a:rPr lang="en-US" sz="1800" b="1" dirty="0"/>
              <a:t>ethnicity</a:t>
            </a:r>
          </a:p>
          <a:p>
            <a:pPr lvl="1"/>
            <a:r>
              <a:rPr lang="en-US" sz="1800" dirty="0"/>
              <a:t>this can at least give the person some idea of which </a:t>
            </a:r>
            <a:r>
              <a:rPr lang="en-US" sz="1800" b="1" dirty="0">
                <a:solidFill>
                  <a:srgbClr val="0000FF"/>
                </a:solidFill>
              </a:rPr>
              <a:t>end</a:t>
            </a:r>
            <a:r>
              <a:rPr lang="en-US" sz="1800" dirty="0"/>
              <a:t> of the network the recipient is on </a:t>
            </a:r>
          </a:p>
          <a:p>
            <a:pPr lvl="1"/>
            <a:endParaRPr lang="en-US" sz="1800" b="1" dirty="0">
              <a:solidFill>
                <a:srgbClr val="0000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268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“Small World” Surprising?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sz="2000" dirty="0"/>
              <a:t>From information of name, address, and profession, perhaps participants in these experiments would construct a </a:t>
            </a:r>
            <a:r>
              <a:rPr lang="en-US" sz="2000" b="1" dirty="0">
                <a:solidFill>
                  <a:srgbClr val="0000FF"/>
                </a:solidFill>
              </a:rPr>
              <a:t>distance metric </a:t>
            </a:r>
            <a:r>
              <a:rPr lang="en-US" sz="2000" dirty="0"/>
              <a:t>between their contacts and recipient, e.g.,</a:t>
            </a:r>
          </a:p>
          <a:p>
            <a:pPr marL="742950" lvl="2" indent="-342900"/>
            <a:r>
              <a:rPr lang="en-US" sz="1800" dirty="0"/>
              <a:t>NYC is closer to Boston than Chicago on </a:t>
            </a:r>
            <a:r>
              <a:rPr lang="en-US" sz="1800" b="1" dirty="0">
                <a:solidFill>
                  <a:srgbClr val="0000FF"/>
                </a:solidFill>
              </a:rPr>
              <a:t>geographic</a:t>
            </a:r>
            <a:r>
              <a:rPr lang="en-US" sz="1800" dirty="0"/>
              <a:t> </a:t>
            </a:r>
            <a:r>
              <a:rPr lang="en-US" sz="1800" b="1" dirty="0">
                <a:solidFill>
                  <a:srgbClr val="0000FF"/>
                </a:solidFill>
              </a:rPr>
              <a:t>proximity</a:t>
            </a:r>
            <a:r>
              <a:rPr lang="en-US" sz="1800" b="1" dirty="0"/>
              <a:t> </a:t>
            </a:r>
            <a:r>
              <a:rPr lang="en-US" sz="1800" dirty="0"/>
              <a:t>scale</a:t>
            </a:r>
            <a:r>
              <a:rPr lang="en-US" sz="1800" b="1" dirty="0"/>
              <a:t> </a:t>
            </a:r>
            <a:r>
              <a:rPr lang="en-US" sz="1800" dirty="0"/>
              <a:t>measured in miles </a:t>
            </a:r>
          </a:p>
          <a:p>
            <a:pPr marL="742950" lvl="2" indent="-342900"/>
            <a:r>
              <a:rPr lang="en-US" sz="1800" dirty="0"/>
              <a:t>financial advisor is perhaps closer to stockbroker than nurse is on some </a:t>
            </a:r>
            <a:r>
              <a:rPr lang="en-US" sz="1800" b="1" dirty="0">
                <a:solidFill>
                  <a:srgbClr val="0000FF"/>
                </a:solidFill>
              </a:rPr>
              <a:t>occupation</a:t>
            </a:r>
            <a:r>
              <a:rPr lang="en-US" sz="1800" b="1" dirty="0"/>
              <a:t> </a:t>
            </a:r>
            <a:r>
              <a:rPr lang="en-US" sz="1800" b="1" dirty="0">
                <a:solidFill>
                  <a:srgbClr val="0000FF"/>
                </a:solidFill>
              </a:rPr>
              <a:t>proximity</a:t>
            </a:r>
            <a:r>
              <a:rPr lang="en-US" sz="1800" b="1" dirty="0"/>
              <a:t> </a:t>
            </a:r>
            <a:r>
              <a:rPr lang="en-US" sz="1800" dirty="0"/>
              <a:t>scale</a:t>
            </a:r>
            <a:r>
              <a:rPr lang="en-US" sz="1800" b="1" dirty="0"/>
              <a:t> </a:t>
            </a:r>
            <a:r>
              <a:rPr lang="en-US" sz="1800" dirty="0"/>
              <a:t>(</a:t>
            </a:r>
            <a:r>
              <a:rPr lang="en-US" sz="1800" b="1" dirty="0"/>
              <a:t>vague</a:t>
            </a:r>
            <a:r>
              <a:rPr lang="en-US" sz="1800" dirty="0"/>
              <a:t> measure but nonetheless can be reasonably quantified)</a:t>
            </a:r>
          </a:p>
          <a:p>
            <a:pPr marL="342900" lvl="1" indent="-342900"/>
            <a:r>
              <a:rPr lang="en-US" sz="2000" dirty="0"/>
              <a:t>Would </a:t>
            </a:r>
            <a:r>
              <a:rPr lang="en-US" sz="2000" b="1" dirty="0">
                <a:solidFill>
                  <a:srgbClr val="0000FF"/>
                </a:solidFill>
              </a:rPr>
              <a:t>greedy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/>
              <a:t>algorithm (based on </a:t>
            </a:r>
            <a:r>
              <a:rPr lang="en-US" sz="2000" b="1" dirty="0"/>
              <a:t>local view </a:t>
            </a:r>
            <a:r>
              <a:rPr lang="en-US" sz="2000" dirty="0"/>
              <a:t>to forward letter to friend who is closest to destination) lead to a shortest path?</a:t>
            </a:r>
          </a:p>
          <a:p>
            <a:pPr marL="742950" lvl="2" indent="-342900"/>
            <a:r>
              <a:rPr lang="en-US" sz="1800" dirty="0"/>
              <a:t>yes </a:t>
            </a:r>
          </a:p>
          <a:p>
            <a:pPr marL="342900" lvl="1" indent="-342900"/>
            <a:r>
              <a:rPr lang="en-US" sz="2000" dirty="0"/>
              <a:t>Two components of </a:t>
            </a:r>
            <a:r>
              <a:rPr lang="en-US" sz="2000" b="1" dirty="0"/>
              <a:t>small world phenomenon </a:t>
            </a:r>
          </a:p>
          <a:p>
            <a:pPr marL="742950" lvl="2" indent="-342900"/>
            <a:r>
              <a:rPr lang="en-US" sz="1800" b="1" dirty="0">
                <a:solidFill>
                  <a:srgbClr val="0000FF"/>
                </a:solidFill>
              </a:rPr>
              <a:t>structural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/>
              <a:t>aspect: social networks </a:t>
            </a:r>
            <a:r>
              <a:rPr lang="en-US" sz="1800" b="1" dirty="0"/>
              <a:t>can be formed</a:t>
            </a:r>
            <a:r>
              <a:rPr lang="en-US" sz="1800" dirty="0"/>
              <a:t> in such a way there </a:t>
            </a:r>
            <a:r>
              <a:rPr lang="en-US" sz="1800" b="1" dirty="0"/>
              <a:t>exist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0000FF"/>
                </a:solidFill>
              </a:rPr>
              <a:t>short paths </a:t>
            </a:r>
            <a:r>
              <a:rPr lang="en-US" sz="1800" dirty="0"/>
              <a:t>in the first place </a:t>
            </a:r>
            <a:r>
              <a:rPr lang="en-US" sz="1800" b="1" dirty="0"/>
              <a:t>→ </a:t>
            </a:r>
            <a:r>
              <a:rPr lang="en-US" sz="1800" b="1" dirty="0">
                <a:solidFill>
                  <a:srgbClr val="0000FF"/>
                </a:solidFill>
              </a:rPr>
              <a:t>existence</a:t>
            </a:r>
          </a:p>
          <a:p>
            <a:pPr marL="742950" lvl="2" indent="-342900"/>
            <a:r>
              <a:rPr lang="en-US" sz="1800" b="1" dirty="0">
                <a:solidFill>
                  <a:srgbClr val="0000FF"/>
                </a:solidFill>
              </a:rPr>
              <a:t>algorithmic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/>
              <a:t>aspect: with very limited local information, a person </a:t>
            </a:r>
            <a:r>
              <a:rPr lang="en-US" sz="1800" b="1" dirty="0"/>
              <a:t>can find</a:t>
            </a:r>
            <a:r>
              <a:rPr lang="en-US" sz="1800" dirty="0"/>
              <a:t> one of these short paths </a:t>
            </a:r>
            <a:r>
              <a:rPr lang="en-US" sz="1800" b="1" dirty="0"/>
              <a:t>→ </a:t>
            </a:r>
            <a:r>
              <a:rPr lang="en-US" sz="1800" b="1" dirty="0">
                <a:solidFill>
                  <a:srgbClr val="0000FF"/>
                </a:solidFill>
              </a:rPr>
              <a:t>discoverability</a:t>
            </a:r>
          </a:p>
          <a:p>
            <a:pPr marL="742950" lvl="2" indent="-342900"/>
            <a:endParaRPr lang="en-US" sz="1800" dirty="0"/>
          </a:p>
          <a:p>
            <a:pPr marL="742950" lvl="2" indent="-342900"/>
            <a:endParaRPr lang="en-US" sz="1800" b="1" dirty="0"/>
          </a:p>
          <a:p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878155E-3FBA-0C4F-8191-F9C9659FD61D}"/>
              </a:ext>
            </a:extLst>
          </p:cNvPr>
          <p:cNvSpPr/>
          <p:nvPr/>
        </p:nvSpPr>
        <p:spPr>
          <a:xfrm>
            <a:off x="762000" y="5029200"/>
            <a:ext cx="7848600" cy="16764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0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37409</TotalTime>
  <Words>3706</Words>
  <Application>Microsoft Macintosh PowerPoint</Application>
  <PresentationFormat>On-screen Show (4:3)</PresentationFormat>
  <Paragraphs>306</Paragraphs>
  <Slides>35</Slides>
  <Notes>3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ＭＳ Ｐゴシック</vt:lpstr>
      <vt:lpstr>Arial</vt:lpstr>
      <vt:lpstr>Calibri</vt:lpstr>
      <vt:lpstr>Comic Sans MS</vt:lpstr>
      <vt:lpstr>Courier New</vt:lpstr>
      <vt:lpstr>Default Design</vt:lpstr>
      <vt:lpstr>Chapter 14 Navigating a Small World</vt:lpstr>
      <vt:lpstr>Introduction</vt:lpstr>
      <vt:lpstr>It is a Small World, after All</vt:lpstr>
      <vt:lpstr>It is a Small World, after All</vt:lpstr>
      <vt:lpstr>It is a Small World, after All</vt:lpstr>
      <vt:lpstr>It is a Small World, after All</vt:lpstr>
      <vt:lpstr>Are Small World Surprising?</vt:lpstr>
      <vt:lpstr>Are Small World Surprising?</vt:lpstr>
      <vt:lpstr>Are “Small World” Surprising?</vt:lpstr>
      <vt:lpstr>Six Steps Are Plausible</vt:lpstr>
      <vt:lpstr>Six Steps Are Plausible</vt:lpstr>
      <vt:lpstr>Big Question</vt:lpstr>
      <vt:lpstr>Random Graph</vt:lpstr>
      <vt:lpstr>Random Graph</vt:lpstr>
      <vt:lpstr>Triangles of Friends</vt:lpstr>
      <vt:lpstr>Triad Closure &amp; Connected Triples</vt:lpstr>
      <vt:lpstr>Triangles of Friends</vt:lpstr>
      <vt:lpstr>Triangles of Friends</vt:lpstr>
      <vt:lpstr>Regular Ring Graphs</vt:lpstr>
      <vt:lpstr>Regular Ring Graphs</vt:lpstr>
      <vt:lpstr>Regular Ring Graphs</vt:lpstr>
      <vt:lpstr>Regular Ring Graph</vt:lpstr>
      <vt:lpstr>Random vs. Regular</vt:lpstr>
      <vt:lpstr>Watts-Strogatz Model  Regular + Random</vt:lpstr>
      <vt:lpstr>Watts-Strogatz Model  Regular + Random</vt:lpstr>
      <vt:lpstr>Watts-Strogatz Model  Regular + Random</vt:lpstr>
      <vt:lpstr>The Magic of Small World</vt:lpstr>
      <vt:lpstr>Six Steps Are Even Locally Discoverable</vt:lpstr>
      <vt:lpstr>Six Steps Are Even Locally Discoverable</vt:lpstr>
      <vt:lpstr>Six Steps Are Locally Discoverable</vt:lpstr>
      <vt:lpstr>Six Steps Are Even Locally Discoverable</vt:lpstr>
      <vt:lpstr>Summary</vt:lpstr>
      <vt:lpstr>Modeling of Social Search </vt:lpstr>
      <vt:lpstr>Watts-Dodds-Newman Model </vt:lpstr>
      <vt:lpstr>PowerPoint Presentation</vt:lpstr>
    </vt:vector>
  </TitlesOfParts>
  <Company>UD CIS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Unix System Overview</dc:title>
  <dc:creator>CHien-Chung Shen</dc:creator>
  <cp:lastModifiedBy>Shen, Chien-Chung</cp:lastModifiedBy>
  <cp:revision>316</cp:revision>
  <cp:lastPrinted>2012-08-31T14:00:57Z</cp:lastPrinted>
  <dcterms:created xsi:type="dcterms:W3CDTF">2012-06-22T13:42:06Z</dcterms:created>
  <dcterms:modified xsi:type="dcterms:W3CDTF">2018-08-07T16:07:00Z</dcterms:modified>
</cp:coreProperties>
</file>